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25" r:id="rId1"/>
  </p:sldMasterIdLst>
  <p:sldIdLst>
    <p:sldId id="256" r:id="rId2"/>
    <p:sldId id="284" r:id="rId3"/>
    <p:sldId id="287" r:id="rId4"/>
    <p:sldId id="266" r:id="rId5"/>
    <p:sldId id="305" r:id="rId6"/>
    <p:sldId id="267" r:id="rId7"/>
    <p:sldId id="306" r:id="rId8"/>
    <p:sldId id="282" r:id="rId9"/>
    <p:sldId id="269" r:id="rId10"/>
    <p:sldId id="307" r:id="rId11"/>
    <p:sldId id="308" r:id="rId12"/>
    <p:sldId id="304" r:id="rId13"/>
    <p:sldId id="268" r:id="rId14"/>
    <p:sldId id="288" r:id="rId15"/>
    <p:sldId id="265" r:id="rId16"/>
    <p:sldId id="259" r:id="rId17"/>
    <p:sldId id="302" r:id="rId18"/>
    <p:sldId id="303" r:id="rId19"/>
    <p:sldId id="272" r:id="rId20"/>
    <p:sldId id="289" r:id="rId21"/>
    <p:sldId id="290" r:id="rId22"/>
    <p:sldId id="273" r:id="rId23"/>
    <p:sldId id="264" r:id="rId24"/>
    <p:sldId id="277" r:id="rId25"/>
    <p:sldId id="278" r:id="rId26"/>
    <p:sldId id="271" r:id="rId27"/>
    <p:sldId id="275" r:id="rId28"/>
    <p:sldId id="291" r:id="rId29"/>
    <p:sldId id="292" r:id="rId30"/>
    <p:sldId id="293" r:id="rId31"/>
    <p:sldId id="276" r:id="rId32"/>
    <p:sldId id="295" r:id="rId33"/>
    <p:sldId id="294" r:id="rId34"/>
    <p:sldId id="296" r:id="rId35"/>
    <p:sldId id="297" r:id="rId36"/>
    <p:sldId id="298" r:id="rId37"/>
    <p:sldId id="299" r:id="rId38"/>
    <p:sldId id="300" r:id="rId39"/>
    <p:sldId id="301" r:id="rId4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61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2EC"/>
    <a:srgbClr val="EDFCBE"/>
    <a:srgbClr val="FDFFF7"/>
    <a:srgbClr val="FFFEEF"/>
    <a:srgbClr val="FFFFFF"/>
    <a:srgbClr val="FFFE9C"/>
    <a:srgbClr val="E5FFFC"/>
    <a:srgbClr val="CAF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1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90" y="594"/>
      </p:cViewPr>
      <p:guideLst>
        <p:guide orient="horz" pos="1661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2CBAF1-5BCA-4DAA-99E2-D10C73A47F16}" type="doc">
      <dgm:prSet loTypeId="urn:microsoft.com/office/officeart/2005/8/layout/default#1" loCatId="list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EFCC5A3-2E6B-41B7-8340-E34D915BD03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Комплексная диагностика </a:t>
          </a:r>
        </a:p>
        <a:p>
          <a:pPr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070C7F3-586F-4E27-9ACD-CA1AADE72D53}" type="parTrans" cxnId="{DA3FF049-D4E7-45D7-8853-E3D1CA66E65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7B0D821-8CBF-4015-A7C5-E92479BA6BF4}" type="sibTrans" cxnId="{DA3FF049-D4E7-45D7-8853-E3D1CA66E651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0459124-71E5-4608-AA8C-81DC389BF85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Развивающая и коррекционная деятельность</a:t>
          </a:r>
        </a:p>
        <a:p>
          <a:pPr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0C6895A-EA57-4A4D-ADFC-2405B15706DB}" type="parTrans" cxnId="{EFCA11A1-49E2-4744-B7F1-AE3EBC1D8B8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43463C8-53F5-4811-9AF9-C655C88D214D}" type="sibTrans" cxnId="{EFCA11A1-49E2-4744-B7F1-AE3EBC1D8B8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114016E-F153-4B26-A021-1ABD34F1BFC2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Консультирование и просвещение педагогов, родителей, других участников образовательного процесса </a:t>
          </a:r>
        </a:p>
        <a:p>
          <a:pPr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121D0FD-5807-46ED-AAEA-A7DBEFA5D512}" type="parTrans" cxnId="{0433D6D2-F1E8-4F88-822F-FE37B47D40C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9CB157D-8658-4C61-AE3B-59414453A73E}" type="sibTrans" cxnId="{0433D6D2-F1E8-4F88-822F-FE37B47D40C7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12C3EAB-C97B-4F32-AC5E-38CCBABF64BE}">
      <dgm:prSet phldrT="[Текст]" custT="1"/>
      <dgm:spPr/>
      <dgm:t>
        <a:bodyPr/>
        <a:lstStyle/>
        <a:p>
          <a:r>
            <a: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Деятельность по определению и корректировке компонентов индивидуальной образовательной программы в структуре ИОМ 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176856-D5E5-451B-8554-5F7F397BCFD4}" type="parTrans" cxnId="{1C455C09-577A-419F-9675-C67F8832658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8214DE-B5B5-4CC8-B2A2-67552A5A6443}" type="sibTrans" cxnId="{1C455C09-577A-419F-9675-C67F88326583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744B38E-65B1-40E7-9559-C5EE5FEF7F1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Социально-диспетчерская деятельность (в рамках взаимодействия отдельных специалистов и служб помощи ребенку и его семье)</a:t>
          </a:r>
          <a:endParaRPr lang="ru-RU" sz="18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F12EB7-4E8B-4C62-81E1-99CD4F9E532C}" type="parTrans" cxnId="{FC23F08B-AA83-4C72-A446-312123BCDD28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2B5EDEF-E14B-4E02-82C0-07A4174406E8}" type="sibTrans" cxnId="{FC23F08B-AA83-4C72-A446-312123BCDD28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7FE6AD-A355-4AF7-8175-43F0F028FB59}" type="pres">
      <dgm:prSet presAssocID="{DA2CBAF1-5BCA-4DAA-99E2-D10C73A47F1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4AC9ED-ADF8-48A2-9C9D-8AC6320ED946}" type="pres">
      <dgm:prSet presAssocID="{AEFCC5A3-2E6B-41B7-8340-E34D915BD035}" presName="node" presStyleLbl="node1" presStyleIdx="0" presStyleCnt="5" custLinFactNeighborY="-2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8C6AC0-7EE8-447A-B200-3FD2AE9D3078}" type="pres">
      <dgm:prSet presAssocID="{47B0D821-8CBF-4015-A7C5-E92479BA6BF4}" presName="sibTrans" presStyleCnt="0"/>
      <dgm:spPr/>
    </dgm:pt>
    <dgm:pt modelId="{59CDF93D-CACE-4072-8E2D-9DE47FD2C5CF}" type="pres">
      <dgm:prSet presAssocID="{A0459124-71E5-4608-AA8C-81DC389BF85C}" presName="node" presStyleLbl="node1" presStyleIdx="1" presStyleCnt="5" custLinFactNeighborX="-1321" custLinFactNeighborY="-21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4FBA5-AD5F-4A60-9673-9C607B7378F3}" type="pres">
      <dgm:prSet presAssocID="{643463C8-53F5-4811-9AF9-C655C88D214D}" presName="sibTrans" presStyleCnt="0"/>
      <dgm:spPr/>
    </dgm:pt>
    <dgm:pt modelId="{E460D9AA-E708-42D5-80EB-E09B33428A8D}" type="pres">
      <dgm:prSet presAssocID="{A114016E-F153-4B26-A021-1ABD34F1BFC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B44D0-915F-4588-B12B-FC8D7C3149F3}" type="pres">
      <dgm:prSet presAssocID="{79CB157D-8658-4C61-AE3B-59414453A73E}" presName="sibTrans" presStyleCnt="0"/>
      <dgm:spPr/>
    </dgm:pt>
    <dgm:pt modelId="{9CA71274-6C1E-4771-A28F-2F7BA5C06004}" type="pres">
      <dgm:prSet presAssocID="{112C3EAB-C97B-4F32-AC5E-38CCBABF64BE}" presName="node" presStyleLbl="node1" presStyleIdx="3" presStyleCnt="5" custScaleX="107407" custScaleY="1154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09B2F-73CE-4E73-BC1B-ABBBBC425DBD}" type="pres">
      <dgm:prSet presAssocID="{208214DE-B5B5-4CC8-B2A2-67552A5A6443}" presName="sibTrans" presStyleCnt="0"/>
      <dgm:spPr/>
    </dgm:pt>
    <dgm:pt modelId="{65F4C21B-A5FD-4C33-BAD2-5D90DB0611B9}" type="pres">
      <dgm:prSet presAssocID="{D744B38E-65B1-40E7-9559-C5EE5FEF7F12}" presName="node" presStyleLbl="node1" presStyleIdx="4" presStyleCnt="5" custScaleX="107778" custScaleY="115432" custLinFactNeighborX="513" custLinFactNeighborY="-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4F7448-7B97-4DE9-B0C4-FD7A8AF96068}" type="presOf" srcId="{D744B38E-65B1-40E7-9559-C5EE5FEF7F12}" destId="{65F4C21B-A5FD-4C33-BAD2-5D90DB0611B9}" srcOrd="0" destOrd="0" presId="urn:microsoft.com/office/officeart/2005/8/layout/default#1"/>
    <dgm:cxn modelId="{1C455C09-577A-419F-9675-C67F88326583}" srcId="{DA2CBAF1-5BCA-4DAA-99E2-D10C73A47F16}" destId="{112C3EAB-C97B-4F32-AC5E-38CCBABF64BE}" srcOrd="3" destOrd="0" parTransId="{4D176856-D5E5-451B-8554-5F7F397BCFD4}" sibTransId="{208214DE-B5B5-4CC8-B2A2-67552A5A6443}"/>
    <dgm:cxn modelId="{EFCA11A1-49E2-4744-B7F1-AE3EBC1D8B8C}" srcId="{DA2CBAF1-5BCA-4DAA-99E2-D10C73A47F16}" destId="{A0459124-71E5-4608-AA8C-81DC389BF85C}" srcOrd="1" destOrd="0" parTransId="{30C6895A-EA57-4A4D-ADFC-2405B15706DB}" sibTransId="{643463C8-53F5-4811-9AF9-C655C88D214D}"/>
    <dgm:cxn modelId="{ADB1E74D-3E60-4ED2-B4C3-F3FFEEA60939}" type="presOf" srcId="{DA2CBAF1-5BCA-4DAA-99E2-D10C73A47F16}" destId="{A97FE6AD-A355-4AF7-8175-43F0F028FB59}" srcOrd="0" destOrd="0" presId="urn:microsoft.com/office/officeart/2005/8/layout/default#1"/>
    <dgm:cxn modelId="{DA071388-9C35-43C6-A61C-A6F6E2113523}" type="presOf" srcId="{112C3EAB-C97B-4F32-AC5E-38CCBABF64BE}" destId="{9CA71274-6C1E-4771-A28F-2F7BA5C06004}" srcOrd="0" destOrd="0" presId="urn:microsoft.com/office/officeart/2005/8/layout/default#1"/>
    <dgm:cxn modelId="{FC23F08B-AA83-4C72-A446-312123BCDD28}" srcId="{DA2CBAF1-5BCA-4DAA-99E2-D10C73A47F16}" destId="{D744B38E-65B1-40E7-9559-C5EE5FEF7F12}" srcOrd="4" destOrd="0" parTransId="{FBF12EB7-4E8B-4C62-81E1-99CD4F9E532C}" sibTransId="{12B5EDEF-E14B-4E02-82C0-07A4174406E8}"/>
    <dgm:cxn modelId="{2B622AE3-2E11-4220-8ADA-C63ABF5D4AD5}" type="presOf" srcId="{A114016E-F153-4B26-A021-1ABD34F1BFC2}" destId="{E460D9AA-E708-42D5-80EB-E09B33428A8D}" srcOrd="0" destOrd="0" presId="urn:microsoft.com/office/officeart/2005/8/layout/default#1"/>
    <dgm:cxn modelId="{B156757D-A311-495C-85BD-8357F3A60893}" type="presOf" srcId="{A0459124-71E5-4608-AA8C-81DC389BF85C}" destId="{59CDF93D-CACE-4072-8E2D-9DE47FD2C5CF}" srcOrd="0" destOrd="0" presId="urn:microsoft.com/office/officeart/2005/8/layout/default#1"/>
    <dgm:cxn modelId="{621A8441-219D-4032-AAD4-16F8AA3D09E4}" type="presOf" srcId="{AEFCC5A3-2E6B-41B7-8340-E34D915BD035}" destId="{AB4AC9ED-ADF8-48A2-9C9D-8AC6320ED946}" srcOrd="0" destOrd="0" presId="urn:microsoft.com/office/officeart/2005/8/layout/default#1"/>
    <dgm:cxn modelId="{DA3FF049-D4E7-45D7-8853-E3D1CA66E651}" srcId="{DA2CBAF1-5BCA-4DAA-99E2-D10C73A47F16}" destId="{AEFCC5A3-2E6B-41B7-8340-E34D915BD035}" srcOrd="0" destOrd="0" parTransId="{F070C7F3-586F-4E27-9ACD-CA1AADE72D53}" sibTransId="{47B0D821-8CBF-4015-A7C5-E92479BA6BF4}"/>
    <dgm:cxn modelId="{0433D6D2-F1E8-4F88-822F-FE37B47D40C7}" srcId="{DA2CBAF1-5BCA-4DAA-99E2-D10C73A47F16}" destId="{A114016E-F153-4B26-A021-1ABD34F1BFC2}" srcOrd="2" destOrd="0" parTransId="{E121D0FD-5807-46ED-AAEA-A7DBEFA5D512}" sibTransId="{79CB157D-8658-4C61-AE3B-59414453A73E}"/>
    <dgm:cxn modelId="{2C0628B3-E3AA-4543-98CD-16716A8982BD}" type="presParOf" srcId="{A97FE6AD-A355-4AF7-8175-43F0F028FB59}" destId="{AB4AC9ED-ADF8-48A2-9C9D-8AC6320ED946}" srcOrd="0" destOrd="0" presId="urn:microsoft.com/office/officeart/2005/8/layout/default#1"/>
    <dgm:cxn modelId="{532C4CCA-63BF-434D-ADAA-99612D6678CD}" type="presParOf" srcId="{A97FE6AD-A355-4AF7-8175-43F0F028FB59}" destId="{0C8C6AC0-7EE8-447A-B200-3FD2AE9D3078}" srcOrd="1" destOrd="0" presId="urn:microsoft.com/office/officeart/2005/8/layout/default#1"/>
    <dgm:cxn modelId="{00E155AF-AD8D-4D1F-80F2-93B51B9582DD}" type="presParOf" srcId="{A97FE6AD-A355-4AF7-8175-43F0F028FB59}" destId="{59CDF93D-CACE-4072-8E2D-9DE47FD2C5CF}" srcOrd="2" destOrd="0" presId="urn:microsoft.com/office/officeart/2005/8/layout/default#1"/>
    <dgm:cxn modelId="{64840575-3774-4CF1-A23B-FEF61F1A86CF}" type="presParOf" srcId="{A97FE6AD-A355-4AF7-8175-43F0F028FB59}" destId="{9454FBA5-AD5F-4A60-9673-9C607B7378F3}" srcOrd="3" destOrd="0" presId="urn:microsoft.com/office/officeart/2005/8/layout/default#1"/>
    <dgm:cxn modelId="{D406E5B4-3F4E-4B8A-8BB8-18DCD68A1907}" type="presParOf" srcId="{A97FE6AD-A355-4AF7-8175-43F0F028FB59}" destId="{E460D9AA-E708-42D5-80EB-E09B33428A8D}" srcOrd="4" destOrd="0" presId="urn:microsoft.com/office/officeart/2005/8/layout/default#1"/>
    <dgm:cxn modelId="{053E1788-7048-4BF2-876A-284A37F65A0D}" type="presParOf" srcId="{A97FE6AD-A355-4AF7-8175-43F0F028FB59}" destId="{CBCB44D0-915F-4588-B12B-FC8D7C3149F3}" srcOrd="5" destOrd="0" presId="urn:microsoft.com/office/officeart/2005/8/layout/default#1"/>
    <dgm:cxn modelId="{3DDBD444-65AE-4EA5-ADD1-276CC8DC9817}" type="presParOf" srcId="{A97FE6AD-A355-4AF7-8175-43F0F028FB59}" destId="{9CA71274-6C1E-4771-A28F-2F7BA5C06004}" srcOrd="6" destOrd="0" presId="urn:microsoft.com/office/officeart/2005/8/layout/default#1"/>
    <dgm:cxn modelId="{F627F01B-71C9-474D-A3D1-5BD12FE58D82}" type="presParOf" srcId="{A97FE6AD-A355-4AF7-8175-43F0F028FB59}" destId="{90009B2F-73CE-4E73-BC1B-ABBBBC425DBD}" srcOrd="7" destOrd="0" presId="urn:microsoft.com/office/officeart/2005/8/layout/default#1"/>
    <dgm:cxn modelId="{1EEE1249-83A5-44FC-A400-700098E245E0}" type="presParOf" srcId="{A97FE6AD-A355-4AF7-8175-43F0F028FB59}" destId="{65F4C21B-A5FD-4C33-BAD2-5D90DB0611B9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988A30-9989-4AAB-A4DE-F7D1E963D187}" type="doc">
      <dgm:prSet loTypeId="urn:microsoft.com/office/officeart/2005/8/layout/arrow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2850D6-576A-4616-90F3-76BE583C9DC8}">
      <dgm:prSet phldrT="[Текст]"/>
      <dgm:spPr>
        <a:xfrm>
          <a:off x="4159758" y="0"/>
          <a:ext cx="2511552" cy="1663541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Приспособление образовательной среды к возможностям ребенка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FFAFBA0C-0666-494A-9CF5-67800731AADB}" type="parTrans" cxnId="{9EFFCB00-104B-422B-A7C1-0E88641D627C}">
      <dgm:prSet/>
      <dgm:spPr/>
      <dgm:t>
        <a:bodyPr/>
        <a:lstStyle/>
        <a:p>
          <a:endParaRPr lang="ru-RU"/>
        </a:p>
      </dgm:t>
    </dgm:pt>
    <dgm:pt modelId="{AB809B2F-0490-4648-AF82-D4DFABDE7F12}" type="sibTrans" cxnId="{9EFFCB00-104B-422B-A7C1-0E88641D627C}">
      <dgm:prSet/>
      <dgm:spPr/>
      <dgm:t>
        <a:bodyPr/>
        <a:lstStyle/>
        <a:p>
          <a:endParaRPr lang="ru-RU"/>
        </a:p>
      </dgm:t>
    </dgm:pt>
    <dgm:pt modelId="{6D5D020C-316D-46A4-8971-5471CFC4E1F3}">
      <dgm:prSet phldrT="[Текст]"/>
      <dgm:spPr>
        <a:xfrm>
          <a:off x="1177290" y="2297270"/>
          <a:ext cx="2511552" cy="1663541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Специально организованное «</a:t>
          </a:r>
          <a:r>
            <a:rPr lang="ru-RU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доразвитие</a:t>
          </a:r>
          <a:r>
            <a:rPr lang="ru-RU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» ребенка</a:t>
          </a:r>
          <a:endParaRPr lang="ru-RU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+mn-cs"/>
          </a:endParaRPr>
        </a:p>
      </dgm:t>
    </dgm:pt>
    <dgm:pt modelId="{C37FC344-3E66-48CF-84DC-270DAD8A0440}" type="parTrans" cxnId="{A7DAF1D7-9C00-40AA-8539-E948C99FDB4C}">
      <dgm:prSet/>
      <dgm:spPr/>
      <dgm:t>
        <a:bodyPr/>
        <a:lstStyle/>
        <a:p>
          <a:endParaRPr lang="ru-RU"/>
        </a:p>
      </dgm:t>
    </dgm:pt>
    <dgm:pt modelId="{532D9129-E46D-4327-A670-1FD39BB264DA}" type="sibTrans" cxnId="{A7DAF1D7-9C00-40AA-8539-E948C99FDB4C}">
      <dgm:prSet/>
      <dgm:spPr/>
      <dgm:t>
        <a:bodyPr/>
        <a:lstStyle/>
        <a:p>
          <a:endParaRPr lang="ru-RU"/>
        </a:p>
      </dgm:t>
    </dgm:pt>
    <dgm:pt modelId="{EB5DA14E-9A86-4E47-B927-68BAA6C6981D}" type="pres">
      <dgm:prSet presAssocID="{DD988A30-9989-4AAB-A4DE-F7D1E963D18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73B768-6BA4-455A-A440-0C6E7AE412F6}" type="pres">
      <dgm:prSet presAssocID="{DD988A30-9989-4AAB-A4DE-F7D1E963D187}" presName="divider" presStyleLbl="fgShp" presStyleIdx="0" presStyleCnt="1"/>
      <dgm:spPr>
        <a:xfrm rot="21300000">
          <a:off x="24085" y="1533772"/>
          <a:ext cx="7800429" cy="893266"/>
        </a:xfrm>
        <a:prstGeom prst="mathMinus">
          <a:avLst/>
        </a:prstGeom>
        <a:solidFill>
          <a:srgbClr val="FDA023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B13A7F67-5966-4ECB-BAD0-691DB5C6FD93}" type="pres">
      <dgm:prSet presAssocID="{C52850D6-576A-4616-90F3-76BE583C9DC8}" presName="downArrow" presStyleLbl="node1" presStyleIdx="0" presStyleCnt="2" custLinFactNeighborX="-2853" custLinFactNeighborY="1130"/>
      <dgm:spPr>
        <a:xfrm>
          <a:off x="874655" y="215943"/>
          <a:ext cx="2354580" cy="1584324"/>
        </a:xfrm>
        <a:prstGeom prst="downArrow">
          <a:avLst/>
        </a:prstGeom>
        <a:solidFill>
          <a:srgbClr val="FDA023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7F276085-51E2-4989-A534-6BB483A51A7B}" type="pres">
      <dgm:prSet presAssocID="{C52850D6-576A-4616-90F3-76BE583C9DC8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83D5F7-3022-442D-B67E-0B87C1355BA3}" type="pres">
      <dgm:prSet presAssocID="{6D5D020C-316D-46A4-8971-5471CFC4E1F3}" presName="upArrow" presStyleLbl="node1" presStyleIdx="1" presStyleCnt="2"/>
      <dgm:spPr>
        <a:xfrm>
          <a:off x="4552188" y="2178446"/>
          <a:ext cx="2354580" cy="1584324"/>
        </a:xfrm>
        <a:prstGeom prst="upArrow">
          <a:avLst/>
        </a:prstGeom>
        <a:solidFill>
          <a:srgbClr val="FDA023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gm:spPr>
      <dgm:t>
        <a:bodyPr/>
        <a:lstStyle/>
        <a:p>
          <a:endParaRPr lang="ru-RU"/>
        </a:p>
      </dgm:t>
    </dgm:pt>
    <dgm:pt modelId="{E37FDDE0-EAE7-4040-BBCD-D27839C0FDE7}" type="pres">
      <dgm:prSet presAssocID="{6D5D020C-316D-46A4-8971-5471CFC4E1F3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4EBD164-A538-42EC-940C-B62AB6521031}" type="presOf" srcId="{DD988A30-9989-4AAB-A4DE-F7D1E963D187}" destId="{EB5DA14E-9A86-4E47-B927-68BAA6C6981D}" srcOrd="0" destOrd="0" presId="urn:microsoft.com/office/officeart/2005/8/layout/arrow3"/>
    <dgm:cxn modelId="{9EFFCB00-104B-422B-A7C1-0E88641D627C}" srcId="{DD988A30-9989-4AAB-A4DE-F7D1E963D187}" destId="{C52850D6-576A-4616-90F3-76BE583C9DC8}" srcOrd="0" destOrd="0" parTransId="{FFAFBA0C-0666-494A-9CF5-67800731AADB}" sibTransId="{AB809B2F-0490-4648-AF82-D4DFABDE7F12}"/>
    <dgm:cxn modelId="{A7DAF1D7-9C00-40AA-8539-E948C99FDB4C}" srcId="{DD988A30-9989-4AAB-A4DE-F7D1E963D187}" destId="{6D5D020C-316D-46A4-8971-5471CFC4E1F3}" srcOrd="1" destOrd="0" parTransId="{C37FC344-3E66-48CF-84DC-270DAD8A0440}" sibTransId="{532D9129-E46D-4327-A670-1FD39BB264DA}"/>
    <dgm:cxn modelId="{776BB54C-E63B-4659-AB4E-42F21FF3BD56}" type="presOf" srcId="{C52850D6-576A-4616-90F3-76BE583C9DC8}" destId="{7F276085-51E2-4989-A534-6BB483A51A7B}" srcOrd="0" destOrd="0" presId="urn:microsoft.com/office/officeart/2005/8/layout/arrow3"/>
    <dgm:cxn modelId="{38CA103F-E464-426A-8180-2F90EDB033A6}" type="presOf" srcId="{6D5D020C-316D-46A4-8971-5471CFC4E1F3}" destId="{E37FDDE0-EAE7-4040-BBCD-D27839C0FDE7}" srcOrd="0" destOrd="0" presId="urn:microsoft.com/office/officeart/2005/8/layout/arrow3"/>
    <dgm:cxn modelId="{0F2F933D-7BE6-456F-8F35-FB35063DB661}" type="presParOf" srcId="{EB5DA14E-9A86-4E47-B927-68BAA6C6981D}" destId="{7973B768-6BA4-455A-A440-0C6E7AE412F6}" srcOrd="0" destOrd="0" presId="urn:microsoft.com/office/officeart/2005/8/layout/arrow3"/>
    <dgm:cxn modelId="{47BE8E20-818D-409D-94A5-5D6EF425BBD0}" type="presParOf" srcId="{EB5DA14E-9A86-4E47-B927-68BAA6C6981D}" destId="{B13A7F67-5966-4ECB-BAD0-691DB5C6FD93}" srcOrd="1" destOrd="0" presId="urn:microsoft.com/office/officeart/2005/8/layout/arrow3"/>
    <dgm:cxn modelId="{B378F532-1E26-40D1-AB4C-16ADC4524206}" type="presParOf" srcId="{EB5DA14E-9A86-4E47-B927-68BAA6C6981D}" destId="{7F276085-51E2-4989-A534-6BB483A51A7B}" srcOrd="2" destOrd="0" presId="urn:microsoft.com/office/officeart/2005/8/layout/arrow3"/>
    <dgm:cxn modelId="{EC77826F-2712-4CCE-9B7B-C3D5054C83DD}" type="presParOf" srcId="{EB5DA14E-9A86-4E47-B927-68BAA6C6981D}" destId="{7483D5F7-3022-442D-B67E-0B87C1355BA3}" srcOrd="3" destOrd="0" presId="urn:microsoft.com/office/officeart/2005/8/layout/arrow3"/>
    <dgm:cxn modelId="{9220316D-006B-4591-B1EE-17BFCB5734BA}" type="presParOf" srcId="{EB5DA14E-9A86-4E47-B927-68BAA6C6981D}" destId="{E37FDDE0-EAE7-4040-BBCD-D27839C0FDE7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B7EC53-4AE3-4B64-892F-C43C1BC44062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18F898B-D68D-4676-A8B1-452FCB9AF575}">
      <dgm:prSet phldrT="[Текст]"/>
      <dgm:spPr/>
      <dgm:t>
        <a:bodyPr/>
        <a:lstStyle/>
        <a:p>
          <a:r>
            <a:rPr lang="ru-RU" dirty="0" smtClean="0"/>
            <a:t>Технология деятельности </a:t>
          </a:r>
          <a:r>
            <a:rPr lang="ru-RU" dirty="0" err="1" smtClean="0"/>
            <a:t>ППк</a:t>
          </a:r>
          <a:endParaRPr lang="ru-RU" dirty="0"/>
        </a:p>
      </dgm:t>
    </dgm:pt>
    <dgm:pt modelId="{887F5231-BA02-4C30-8036-2FBA87370D5A}" type="parTrans" cxnId="{4990387F-32A7-4CC5-8A77-3521DE1B8665}">
      <dgm:prSet/>
      <dgm:spPr/>
      <dgm:t>
        <a:bodyPr/>
        <a:lstStyle/>
        <a:p>
          <a:endParaRPr lang="ru-RU"/>
        </a:p>
      </dgm:t>
    </dgm:pt>
    <dgm:pt modelId="{49175B59-3F3B-4033-B5F0-1F454F00BE42}" type="sibTrans" cxnId="{4990387F-32A7-4CC5-8A77-3521DE1B8665}">
      <dgm:prSet/>
      <dgm:spPr/>
      <dgm:t>
        <a:bodyPr/>
        <a:lstStyle/>
        <a:p>
          <a:endParaRPr lang="ru-RU"/>
        </a:p>
      </dgm:t>
    </dgm:pt>
    <dgm:pt modelId="{C44D1C1B-3392-47FE-8AD5-6F21F12A277C}">
      <dgm:prSet phldrT="[Текст]"/>
      <dgm:spPr/>
      <dgm:t>
        <a:bodyPr/>
        <a:lstStyle/>
        <a:p>
          <a:r>
            <a:rPr lang="ru-RU" dirty="0" smtClean="0"/>
            <a:t>Технология индивидуального психолого-педагогического сопровождения</a:t>
          </a:r>
          <a:endParaRPr lang="ru-RU" dirty="0"/>
        </a:p>
      </dgm:t>
    </dgm:pt>
    <dgm:pt modelId="{E14B004E-6B6F-4269-9545-D3439F90F39E}" type="parTrans" cxnId="{7A844407-F9CE-415C-A2BC-FF739AEAE3C5}">
      <dgm:prSet/>
      <dgm:spPr/>
      <dgm:t>
        <a:bodyPr/>
        <a:lstStyle/>
        <a:p>
          <a:endParaRPr lang="ru-RU"/>
        </a:p>
      </dgm:t>
    </dgm:pt>
    <dgm:pt modelId="{DA0F3A55-C21D-49D9-95B5-67F0C87B36EC}" type="sibTrans" cxnId="{7A844407-F9CE-415C-A2BC-FF739AEAE3C5}">
      <dgm:prSet/>
      <dgm:spPr/>
      <dgm:t>
        <a:bodyPr/>
        <a:lstStyle/>
        <a:p>
          <a:endParaRPr lang="ru-RU"/>
        </a:p>
      </dgm:t>
    </dgm:pt>
    <dgm:pt modelId="{55B5822F-7184-4699-9E4B-8E6F0EE94F8B}">
      <dgm:prSet phldrT="[Текст]"/>
      <dgm:spPr/>
      <dgm:t>
        <a:bodyPr/>
        <a:lstStyle/>
        <a:p>
          <a:r>
            <a:rPr lang="ru-RU" dirty="0" smtClean="0"/>
            <a:t>Технология поддержки педагогов</a:t>
          </a:r>
          <a:endParaRPr lang="ru-RU" dirty="0"/>
        </a:p>
      </dgm:t>
    </dgm:pt>
    <dgm:pt modelId="{C1A9ABA1-3F9D-45BD-BD2A-6EE5ECCAB4DD}" type="parTrans" cxnId="{E11F7C39-594C-4551-8E37-368ED99E2F24}">
      <dgm:prSet/>
      <dgm:spPr/>
      <dgm:t>
        <a:bodyPr/>
        <a:lstStyle/>
        <a:p>
          <a:endParaRPr lang="ru-RU"/>
        </a:p>
      </dgm:t>
    </dgm:pt>
    <dgm:pt modelId="{392657C6-7482-44D9-8F99-13DCD8BD955F}" type="sibTrans" cxnId="{E11F7C39-594C-4551-8E37-368ED99E2F24}">
      <dgm:prSet/>
      <dgm:spPr/>
      <dgm:t>
        <a:bodyPr/>
        <a:lstStyle/>
        <a:p>
          <a:endParaRPr lang="ru-RU"/>
        </a:p>
      </dgm:t>
    </dgm:pt>
    <dgm:pt modelId="{CF46FA88-544A-432F-8F04-74CCCC69ADDA}">
      <dgm:prSet/>
      <dgm:spPr/>
      <dgm:t>
        <a:bodyPr/>
        <a:lstStyle/>
        <a:p>
          <a:r>
            <a:rPr lang="ru-RU" dirty="0" smtClean="0"/>
            <a:t>Технология психолого-педагогического сопровождения родителей</a:t>
          </a:r>
          <a:endParaRPr lang="ru-RU" dirty="0"/>
        </a:p>
      </dgm:t>
    </dgm:pt>
    <dgm:pt modelId="{2763AFEA-7DE2-4A14-B827-0E4BBB2D9E84}" type="parTrans" cxnId="{7E55A19E-4150-43A8-83A1-DF0A1A670493}">
      <dgm:prSet/>
      <dgm:spPr/>
      <dgm:t>
        <a:bodyPr/>
        <a:lstStyle/>
        <a:p>
          <a:endParaRPr lang="ru-RU"/>
        </a:p>
      </dgm:t>
    </dgm:pt>
    <dgm:pt modelId="{D423402A-128A-40F0-BB15-24C5C6743FF9}" type="sibTrans" cxnId="{7E55A19E-4150-43A8-83A1-DF0A1A670493}">
      <dgm:prSet/>
      <dgm:spPr/>
      <dgm:t>
        <a:bodyPr/>
        <a:lstStyle/>
        <a:p>
          <a:endParaRPr lang="ru-RU"/>
        </a:p>
      </dgm:t>
    </dgm:pt>
    <dgm:pt modelId="{0E40AE79-AFAF-4EB4-B6F4-EF8D2663B10A}" type="pres">
      <dgm:prSet presAssocID="{03B7EC53-4AE3-4B64-892F-C43C1BC44062}" presName="compositeShape" presStyleCnt="0">
        <dgm:presLayoutVars>
          <dgm:dir/>
          <dgm:resizeHandles/>
        </dgm:presLayoutVars>
      </dgm:prSet>
      <dgm:spPr/>
    </dgm:pt>
    <dgm:pt modelId="{8983580A-2BFE-459A-B19F-C639E7756C83}" type="pres">
      <dgm:prSet presAssocID="{03B7EC53-4AE3-4B64-892F-C43C1BC44062}" presName="pyramid" presStyleLbl="node1" presStyleIdx="0" presStyleCnt="1" custScaleX="125520" custScaleY="98855" custLinFactNeighborX="-764" custLinFactNeighborY="0"/>
      <dgm:spPr>
        <a:prstGeom prst="flowChartExtract">
          <a:avLst/>
        </a:prstGeom>
      </dgm:spPr>
    </dgm:pt>
    <dgm:pt modelId="{DA2410CF-5324-47C8-9CDF-93ECDA9318DE}" type="pres">
      <dgm:prSet presAssocID="{03B7EC53-4AE3-4B64-892F-C43C1BC44062}" presName="theList" presStyleCnt="0"/>
      <dgm:spPr/>
    </dgm:pt>
    <dgm:pt modelId="{C5C7AC8F-B70F-4AA7-82B2-ABF7DACDEECC}" type="pres">
      <dgm:prSet presAssocID="{E18F898B-D68D-4676-A8B1-452FCB9AF575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7C9AA2-DECE-4868-8231-C72C217B238B}" type="pres">
      <dgm:prSet presAssocID="{E18F898B-D68D-4676-A8B1-452FCB9AF575}" presName="aSpace" presStyleCnt="0"/>
      <dgm:spPr/>
    </dgm:pt>
    <dgm:pt modelId="{225DB4F5-B5A7-4894-B920-DD7D675C76A0}" type="pres">
      <dgm:prSet presAssocID="{C44D1C1B-3392-47FE-8AD5-6F21F12A277C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F5377B-C72E-4430-84A3-46697C01ACAB}" type="pres">
      <dgm:prSet presAssocID="{C44D1C1B-3392-47FE-8AD5-6F21F12A277C}" presName="aSpace" presStyleCnt="0"/>
      <dgm:spPr/>
    </dgm:pt>
    <dgm:pt modelId="{3E1E83F1-A6DE-47FB-9727-60157723FBF8}" type="pres">
      <dgm:prSet presAssocID="{CF46FA88-544A-432F-8F04-74CCCC69ADDA}" presName="aNode" presStyleLbl="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EC1ED-84CC-4E15-B8F9-4506004155EB}" type="pres">
      <dgm:prSet presAssocID="{CF46FA88-544A-432F-8F04-74CCCC69ADDA}" presName="aSpace" presStyleCnt="0"/>
      <dgm:spPr/>
    </dgm:pt>
    <dgm:pt modelId="{9AF1FE86-FCFA-449C-AD1E-CCE0AEC14A0A}" type="pres">
      <dgm:prSet presAssocID="{55B5822F-7184-4699-9E4B-8E6F0EE94F8B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2D0E10-D456-4DD7-A038-F0A04CD18FF4}" type="pres">
      <dgm:prSet presAssocID="{55B5822F-7184-4699-9E4B-8E6F0EE94F8B}" presName="aSpace" presStyleCnt="0"/>
      <dgm:spPr/>
    </dgm:pt>
  </dgm:ptLst>
  <dgm:cxnLst>
    <dgm:cxn modelId="{4990387F-32A7-4CC5-8A77-3521DE1B8665}" srcId="{03B7EC53-4AE3-4B64-892F-C43C1BC44062}" destId="{E18F898B-D68D-4676-A8B1-452FCB9AF575}" srcOrd="0" destOrd="0" parTransId="{887F5231-BA02-4C30-8036-2FBA87370D5A}" sibTransId="{49175B59-3F3B-4033-B5F0-1F454F00BE42}"/>
    <dgm:cxn modelId="{C8230F25-3EC9-4BFC-90DF-4982A9A98A00}" type="presOf" srcId="{E18F898B-D68D-4676-A8B1-452FCB9AF575}" destId="{C5C7AC8F-B70F-4AA7-82B2-ABF7DACDEECC}" srcOrd="0" destOrd="0" presId="urn:microsoft.com/office/officeart/2005/8/layout/pyramid2"/>
    <dgm:cxn modelId="{6D46E7FB-69D4-4530-91E3-C4BC54AA7D1B}" type="presOf" srcId="{C44D1C1B-3392-47FE-8AD5-6F21F12A277C}" destId="{225DB4F5-B5A7-4894-B920-DD7D675C76A0}" srcOrd="0" destOrd="0" presId="urn:microsoft.com/office/officeart/2005/8/layout/pyramid2"/>
    <dgm:cxn modelId="{7A844407-F9CE-415C-A2BC-FF739AEAE3C5}" srcId="{03B7EC53-4AE3-4B64-892F-C43C1BC44062}" destId="{C44D1C1B-3392-47FE-8AD5-6F21F12A277C}" srcOrd="1" destOrd="0" parTransId="{E14B004E-6B6F-4269-9545-D3439F90F39E}" sibTransId="{DA0F3A55-C21D-49D9-95B5-67F0C87B36EC}"/>
    <dgm:cxn modelId="{E11F7C39-594C-4551-8E37-368ED99E2F24}" srcId="{03B7EC53-4AE3-4B64-892F-C43C1BC44062}" destId="{55B5822F-7184-4699-9E4B-8E6F0EE94F8B}" srcOrd="3" destOrd="0" parTransId="{C1A9ABA1-3F9D-45BD-BD2A-6EE5ECCAB4DD}" sibTransId="{392657C6-7482-44D9-8F99-13DCD8BD955F}"/>
    <dgm:cxn modelId="{7E55A19E-4150-43A8-83A1-DF0A1A670493}" srcId="{03B7EC53-4AE3-4B64-892F-C43C1BC44062}" destId="{CF46FA88-544A-432F-8F04-74CCCC69ADDA}" srcOrd="2" destOrd="0" parTransId="{2763AFEA-7DE2-4A14-B827-0E4BBB2D9E84}" sibTransId="{D423402A-128A-40F0-BB15-24C5C6743FF9}"/>
    <dgm:cxn modelId="{FB4C24D7-C0CD-45B1-8988-67CFE7EE2B7C}" type="presOf" srcId="{55B5822F-7184-4699-9E4B-8E6F0EE94F8B}" destId="{9AF1FE86-FCFA-449C-AD1E-CCE0AEC14A0A}" srcOrd="0" destOrd="0" presId="urn:microsoft.com/office/officeart/2005/8/layout/pyramid2"/>
    <dgm:cxn modelId="{E95C7DBD-D26B-466F-8415-D27A84A7142A}" type="presOf" srcId="{03B7EC53-4AE3-4B64-892F-C43C1BC44062}" destId="{0E40AE79-AFAF-4EB4-B6F4-EF8D2663B10A}" srcOrd="0" destOrd="0" presId="urn:microsoft.com/office/officeart/2005/8/layout/pyramid2"/>
    <dgm:cxn modelId="{D8E98011-158F-487D-831A-BDC03E875282}" type="presOf" srcId="{CF46FA88-544A-432F-8F04-74CCCC69ADDA}" destId="{3E1E83F1-A6DE-47FB-9727-60157723FBF8}" srcOrd="0" destOrd="0" presId="urn:microsoft.com/office/officeart/2005/8/layout/pyramid2"/>
    <dgm:cxn modelId="{300665C5-0BA4-440D-A4BA-CF9883840287}" type="presParOf" srcId="{0E40AE79-AFAF-4EB4-B6F4-EF8D2663B10A}" destId="{8983580A-2BFE-459A-B19F-C639E7756C83}" srcOrd="0" destOrd="0" presId="urn:microsoft.com/office/officeart/2005/8/layout/pyramid2"/>
    <dgm:cxn modelId="{6A942A1C-D3B8-4C2F-B6CD-8AC54B5A7AD0}" type="presParOf" srcId="{0E40AE79-AFAF-4EB4-B6F4-EF8D2663B10A}" destId="{DA2410CF-5324-47C8-9CDF-93ECDA9318DE}" srcOrd="1" destOrd="0" presId="urn:microsoft.com/office/officeart/2005/8/layout/pyramid2"/>
    <dgm:cxn modelId="{FA0FF1CD-7308-4181-B27C-F3332410069B}" type="presParOf" srcId="{DA2410CF-5324-47C8-9CDF-93ECDA9318DE}" destId="{C5C7AC8F-B70F-4AA7-82B2-ABF7DACDEECC}" srcOrd="0" destOrd="0" presId="urn:microsoft.com/office/officeart/2005/8/layout/pyramid2"/>
    <dgm:cxn modelId="{6D4D3901-F344-4FC2-B9CB-D18739D6051D}" type="presParOf" srcId="{DA2410CF-5324-47C8-9CDF-93ECDA9318DE}" destId="{A87C9AA2-DECE-4868-8231-C72C217B238B}" srcOrd="1" destOrd="0" presId="urn:microsoft.com/office/officeart/2005/8/layout/pyramid2"/>
    <dgm:cxn modelId="{6BA36D2B-40FE-452A-B537-A028F7225ECA}" type="presParOf" srcId="{DA2410CF-5324-47C8-9CDF-93ECDA9318DE}" destId="{225DB4F5-B5A7-4894-B920-DD7D675C76A0}" srcOrd="2" destOrd="0" presId="urn:microsoft.com/office/officeart/2005/8/layout/pyramid2"/>
    <dgm:cxn modelId="{D2D1D3A7-8FF7-4FB2-8451-C94039ECB2C5}" type="presParOf" srcId="{DA2410CF-5324-47C8-9CDF-93ECDA9318DE}" destId="{3FF5377B-C72E-4430-84A3-46697C01ACAB}" srcOrd="3" destOrd="0" presId="urn:microsoft.com/office/officeart/2005/8/layout/pyramid2"/>
    <dgm:cxn modelId="{1E5D0AF7-F87E-4281-BB1D-A304A9180534}" type="presParOf" srcId="{DA2410CF-5324-47C8-9CDF-93ECDA9318DE}" destId="{3E1E83F1-A6DE-47FB-9727-60157723FBF8}" srcOrd="4" destOrd="0" presId="urn:microsoft.com/office/officeart/2005/8/layout/pyramid2"/>
    <dgm:cxn modelId="{B7690CA4-35D0-41C8-8897-9ECDB083F39A}" type="presParOf" srcId="{DA2410CF-5324-47C8-9CDF-93ECDA9318DE}" destId="{636EC1ED-84CC-4E15-B8F9-4506004155EB}" srcOrd="5" destOrd="0" presId="urn:microsoft.com/office/officeart/2005/8/layout/pyramid2"/>
    <dgm:cxn modelId="{3EE3DBED-A993-4D9A-A88E-2AABAA7EAE5A}" type="presParOf" srcId="{DA2410CF-5324-47C8-9CDF-93ECDA9318DE}" destId="{9AF1FE86-FCFA-449C-AD1E-CCE0AEC14A0A}" srcOrd="6" destOrd="0" presId="urn:microsoft.com/office/officeart/2005/8/layout/pyramid2"/>
    <dgm:cxn modelId="{C313D7DC-F87A-4FFE-AE3F-BE204CBB6389}" type="presParOf" srcId="{DA2410CF-5324-47C8-9CDF-93ECDA9318DE}" destId="{652D0E10-D456-4DD7-A038-F0A04CD18FF4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F8A1F00-E6EB-473C-9413-AFC6438DD3BE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EE08E0-863E-43D4-938B-0C2CBA60E3F8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Психолого-медико-педагогический консилиум (</a:t>
          </a:r>
          <a:r>
            <a:rPr lang="ru-RU" dirty="0" err="1" smtClean="0">
              <a:solidFill>
                <a:schemeClr val="tx1"/>
              </a:solidFill>
            </a:rPr>
            <a:t>ПМПк</a:t>
          </a:r>
          <a:r>
            <a:rPr lang="ru-RU" dirty="0" smtClean="0">
              <a:solidFill>
                <a:schemeClr val="tx1"/>
              </a:solidFill>
            </a:rPr>
            <a:t>)</a:t>
          </a:r>
          <a:endParaRPr lang="ru-RU" dirty="0">
            <a:solidFill>
              <a:schemeClr val="tx1"/>
            </a:solidFill>
          </a:endParaRPr>
        </a:p>
      </dgm:t>
    </dgm:pt>
    <dgm:pt modelId="{8F1E35A1-2F76-4C2E-BAB1-6EB980B0A051}" type="parTrans" cxnId="{84D459C1-0B26-4029-8170-5D973ACB6CA2}">
      <dgm:prSet/>
      <dgm:spPr/>
      <dgm:t>
        <a:bodyPr/>
        <a:lstStyle/>
        <a:p>
          <a:endParaRPr lang="ru-RU"/>
        </a:p>
      </dgm:t>
    </dgm:pt>
    <dgm:pt modelId="{85195BCD-BD81-486D-9257-4B031132D9A4}" type="sibTrans" cxnId="{84D459C1-0B26-4029-8170-5D973ACB6CA2}">
      <dgm:prSet/>
      <dgm:spPr/>
      <dgm:t>
        <a:bodyPr/>
        <a:lstStyle/>
        <a:p>
          <a:endParaRPr lang="ru-RU"/>
        </a:p>
      </dgm:t>
    </dgm:pt>
    <dgm:pt modelId="{036F5278-66CD-4507-BED7-0024A187C97C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500" dirty="0" smtClean="0">
              <a:latin typeface="Calibri" panose="020F0502020204030204" pitchFamily="34" charset="0"/>
              <a:cs typeface="Calibri" panose="020F0502020204030204" pitchFamily="34" charset="0"/>
            </a:rPr>
            <a:t>Письмо Министерства образования РФ от 27.03. 2000 г. N 27/901-6 «О Психолого-медико-педагогическом консилиуме (</a:t>
          </a:r>
          <a:r>
            <a:rPr lang="ru-RU" sz="1500" dirty="0" err="1" smtClean="0">
              <a:latin typeface="Calibri" panose="020F0502020204030204" pitchFamily="34" charset="0"/>
              <a:cs typeface="Calibri" panose="020F0502020204030204" pitchFamily="34" charset="0"/>
            </a:rPr>
            <a:t>ПМПк</a:t>
          </a:r>
          <a:r>
            <a:rPr lang="ru-RU" sz="1500" dirty="0" smtClean="0">
              <a:latin typeface="Calibri" panose="020F0502020204030204" pitchFamily="34" charset="0"/>
              <a:cs typeface="Calibri" panose="020F0502020204030204" pitchFamily="34" charset="0"/>
            </a:rPr>
            <a:t>) образовательного учреждения»</a:t>
          </a:r>
          <a:endParaRPr lang="ru-RU" sz="1500" dirty="0"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1C6B1914-6AF9-4C7F-9AF4-954DF07EEAB5}" type="parTrans" cxnId="{81A06D85-DC65-4B07-8777-08F1EDA2E3C2}">
      <dgm:prSet/>
      <dgm:spPr/>
      <dgm:t>
        <a:bodyPr/>
        <a:lstStyle/>
        <a:p>
          <a:endParaRPr lang="ru-RU"/>
        </a:p>
      </dgm:t>
    </dgm:pt>
    <dgm:pt modelId="{47838754-75EA-4DD9-A3A0-0028DC4DDFAB}" type="sibTrans" cxnId="{81A06D85-DC65-4B07-8777-08F1EDA2E3C2}">
      <dgm:prSet/>
      <dgm:spPr/>
      <dgm:t>
        <a:bodyPr/>
        <a:lstStyle/>
        <a:p>
          <a:endParaRPr lang="ru-RU"/>
        </a:p>
      </dgm:t>
    </dgm:pt>
    <dgm:pt modelId="{13F5F70F-CCB0-4B99-A34A-EA7DDFF99399}">
      <dgm:prSet phldrT="[Текст]"/>
      <dgm:spPr/>
      <dgm:t>
        <a:bodyPr/>
        <a:lstStyle/>
        <a:p>
          <a:pPr algn="ctr"/>
          <a:r>
            <a:rPr lang="ru-RU" dirty="0" smtClean="0">
              <a:solidFill>
                <a:schemeClr val="tx1"/>
              </a:solidFill>
            </a:rPr>
            <a:t>Психолого-педагогический консилиум (</a:t>
          </a:r>
          <a:r>
            <a:rPr lang="ru-RU" dirty="0" err="1" smtClean="0">
              <a:solidFill>
                <a:schemeClr val="tx1"/>
              </a:solidFill>
            </a:rPr>
            <a:t>ППк</a:t>
          </a:r>
          <a:r>
            <a:rPr lang="ru-RU" dirty="0" smtClean="0">
              <a:solidFill>
                <a:schemeClr val="tx1"/>
              </a:solidFill>
            </a:rPr>
            <a:t>)</a:t>
          </a:r>
          <a:endParaRPr lang="ru-RU" dirty="0">
            <a:solidFill>
              <a:schemeClr val="tx1"/>
            </a:solidFill>
          </a:endParaRPr>
        </a:p>
      </dgm:t>
    </dgm:pt>
    <dgm:pt modelId="{0E623A87-5F89-49F6-8BCE-3B6E5E6DD312}" type="parTrans" cxnId="{AB4C0B85-B226-4D93-98D4-A358C0D69291}">
      <dgm:prSet/>
      <dgm:spPr/>
      <dgm:t>
        <a:bodyPr/>
        <a:lstStyle/>
        <a:p>
          <a:endParaRPr lang="ru-RU"/>
        </a:p>
      </dgm:t>
    </dgm:pt>
    <dgm:pt modelId="{A7263422-9199-4475-A775-A5D6D6D2B325}" type="sibTrans" cxnId="{AB4C0B85-B226-4D93-98D4-A358C0D69291}">
      <dgm:prSet/>
      <dgm:spPr/>
      <dgm:t>
        <a:bodyPr/>
        <a:lstStyle/>
        <a:p>
          <a:endParaRPr lang="ru-RU"/>
        </a:p>
      </dgm:t>
    </dgm:pt>
    <dgm:pt modelId="{2CD36541-E20D-4BCF-A632-B32B95F1C787}">
      <dgm:prSet phldrT="[Текст]" custT="1"/>
      <dgm:spPr/>
      <dgm:t>
        <a:bodyPr/>
        <a:lstStyle/>
        <a:p>
          <a:r>
            <a:rPr lang="ru-RU" sz="15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Распоряжение </a:t>
          </a:r>
          <a:r>
            <a:rPr lang="ru-RU" sz="1500" dirty="0" err="1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Минпросвещения</a:t>
          </a:r>
          <a:r>
            <a:rPr lang="ru-RU" sz="15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России от 09.09.2019 N Р-93</a:t>
          </a:r>
          <a:br>
            <a:rPr lang="ru-RU" sz="15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5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"Об утверждении примерного Положения о психолого-педагогическом консилиуме образовательной организации"</a:t>
          </a:r>
          <a:endParaRPr lang="ru-RU" sz="1500" dirty="0"/>
        </a:p>
      </dgm:t>
    </dgm:pt>
    <dgm:pt modelId="{4DF03947-AF59-47B6-A3ED-C8CEC1FF9E21}" type="parTrans" cxnId="{7C57B898-9420-4C04-ABF1-71CA3B777525}">
      <dgm:prSet/>
      <dgm:spPr/>
      <dgm:t>
        <a:bodyPr/>
        <a:lstStyle/>
        <a:p>
          <a:endParaRPr lang="ru-RU"/>
        </a:p>
      </dgm:t>
    </dgm:pt>
    <dgm:pt modelId="{36E5FE9C-58C9-4889-9C67-3C7E263FE612}" type="sibTrans" cxnId="{7C57B898-9420-4C04-ABF1-71CA3B777525}">
      <dgm:prSet/>
      <dgm:spPr/>
      <dgm:t>
        <a:bodyPr/>
        <a:lstStyle/>
        <a:p>
          <a:endParaRPr lang="ru-RU"/>
        </a:p>
      </dgm:t>
    </dgm:pt>
    <dgm:pt modelId="{EA3AC256-6BBD-4AF7-BD1C-DF3AD25CAA0C}" type="pres">
      <dgm:prSet presAssocID="{EF8A1F00-E6EB-473C-9413-AFC6438DD3B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A081EDF-BD3A-42B5-9CB2-92E91A418E4D}" type="pres">
      <dgm:prSet presAssocID="{A2EE08E0-863E-43D4-938B-0C2CBA60E3F8}" presName="composite" presStyleCnt="0"/>
      <dgm:spPr/>
    </dgm:pt>
    <dgm:pt modelId="{DE030918-7179-456A-AB29-5C5373A5A7BB}" type="pres">
      <dgm:prSet presAssocID="{A2EE08E0-863E-43D4-938B-0C2CBA60E3F8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C2C253-CC56-4DBE-8F3D-61A5B1D88ACB}" type="pres">
      <dgm:prSet presAssocID="{A2EE08E0-863E-43D4-938B-0C2CBA60E3F8}" presName="parSh" presStyleLbl="node1" presStyleIdx="0" presStyleCnt="2"/>
      <dgm:spPr/>
      <dgm:t>
        <a:bodyPr/>
        <a:lstStyle/>
        <a:p>
          <a:endParaRPr lang="ru-RU"/>
        </a:p>
      </dgm:t>
    </dgm:pt>
    <dgm:pt modelId="{0AB2B52C-C827-4566-BE77-92515D853D39}" type="pres">
      <dgm:prSet presAssocID="{A2EE08E0-863E-43D4-938B-0C2CBA60E3F8}" presName="desTx" presStyleLbl="fgAcc1" presStyleIdx="0" presStyleCnt="2" custScaleX="75009" custScaleY="987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5E010-70BE-4C8C-8972-32CC306CA304}" type="pres">
      <dgm:prSet presAssocID="{85195BCD-BD81-486D-9257-4B031132D9A4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9D0DA54-D1D6-46D1-884B-EA7C437A03DB}" type="pres">
      <dgm:prSet presAssocID="{85195BCD-BD81-486D-9257-4B031132D9A4}" presName="connTx" presStyleLbl="sibTrans2D1" presStyleIdx="0" presStyleCnt="1"/>
      <dgm:spPr/>
      <dgm:t>
        <a:bodyPr/>
        <a:lstStyle/>
        <a:p>
          <a:endParaRPr lang="ru-RU"/>
        </a:p>
      </dgm:t>
    </dgm:pt>
    <dgm:pt modelId="{31139436-C52F-4A31-A053-D6EB093C4E50}" type="pres">
      <dgm:prSet presAssocID="{13F5F70F-CCB0-4B99-A34A-EA7DDFF99399}" presName="composite" presStyleCnt="0"/>
      <dgm:spPr/>
    </dgm:pt>
    <dgm:pt modelId="{4447FEB3-D85F-4CB8-AA8D-95735E736688}" type="pres">
      <dgm:prSet presAssocID="{13F5F70F-CCB0-4B99-A34A-EA7DDFF99399}" presName="parTx" presStyleLbl="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8977A-9C31-40D0-AFDB-BC20ECB3638E}" type="pres">
      <dgm:prSet presAssocID="{13F5F70F-CCB0-4B99-A34A-EA7DDFF99399}" presName="parSh" presStyleLbl="node1" presStyleIdx="1" presStyleCnt="2"/>
      <dgm:spPr/>
      <dgm:t>
        <a:bodyPr/>
        <a:lstStyle/>
        <a:p>
          <a:endParaRPr lang="ru-RU"/>
        </a:p>
      </dgm:t>
    </dgm:pt>
    <dgm:pt modelId="{4D6BAFB7-A6E1-459B-95E8-E6CE557E56EC}" type="pres">
      <dgm:prSet presAssocID="{13F5F70F-CCB0-4B99-A34A-EA7DDFF99399}" presName="desTx" presStyleLbl="fgAcc1" presStyleIdx="1" presStyleCnt="2" custScaleX="76049" custScaleY="102130" custLinFactNeighborX="28" custLinFactNeighborY="1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57B898-9420-4C04-ABF1-71CA3B777525}" srcId="{13F5F70F-CCB0-4B99-A34A-EA7DDFF99399}" destId="{2CD36541-E20D-4BCF-A632-B32B95F1C787}" srcOrd="0" destOrd="0" parTransId="{4DF03947-AF59-47B6-A3ED-C8CEC1FF9E21}" sibTransId="{36E5FE9C-58C9-4889-9C67-3C7E263FE612}"/>
    <dgm:cxn modelId="{057EF097-D56C-4DCC-AA53-9CBF21C113A5}" type="presOf" srcId="{13F5F70F-CCB0-4B99-A34A-EA7DDFF99399}" destId="{7F08977A-9C31-40D0-AFDB-BC20ECB3638E}" srcOrd="1" destOrd="0" presId="urn:microsoft.com/office/officeart/2005/8/layout/process3"/>
    <dgm:cxn modelId="{2146AD26-7BA2-46CA-B1ED-8E2A469FAEF5}" type="presOf" srcId="{A2EE08E0-863E-43D4-938B-0C2CBA60E3F8}" destId="{DE030918-7179-456A-AB29-5C5373A5A7BB}" srcOrd="0" destOrd="0" presId="urn:microsoft.com/office/officeart/2005/8/layout/process3"/>
    <dgm:cxn modelId="{82035D9D-E03D-48EA-AB6E-2EAF4DE6A046}" type="presOf" srcId="{13F5F70F-CCB0-4B99-A34A-EA7DDFF99399}" destId="{4447FEB3-D85F-4CB8-AA8D-95735E736688}" srcOrd="0" destOrd="0" presId="urn:microsoft.com/office/officeart/2005/8/layout/process3"/>
    <dgm:cxn modelId="{DAB9DA53-EE74-4ECC-8026-54E3E6A86DA3}" type="presOf" srcId="{EF8A1F00-E6EB-473C-9413-AFC6438DD3BE}" destId="{EA3AC256-6BBD-4AF7-BD1C-DF3AD25CAA0C}" srcOrd="0" destOrd="0" presId="urn:microsoft.com/office/officeart/2005/8/layout/process3"/>
    <dgm:cxn modelId="{84D459C1-0B26-4029-8170-5D973ACB6CA2}" srcId="{EF8A1F00-E6EB-473C-9413-AFC6438DD3BE}" destId="{A2EE08E0-863E-43D4-938B-0C2CBA60E3F8}" srcOrd="0" destOrd="0" parTransId="{8F1E35A1-2F76-4C2E-BAB1-6EB980B0A051}" sibTransId="{85195BCD-BD81-486D-9257-4B031132D9A4}"/>
    <dgm:cxn modelId="{105569ED-CA35-4254-8A16-C16597494632}" type="presOf" srcId="{036F5278-66CD-4507-BED7-0024A187C97C}" destId="{0AB2B52C-C827-4566-BE77-92515D853D39}" srcOrd="0" destOrd="0" presId="urn:microsoft.com/office/officeart/2005/8/layout/process3"/>
    <dgm:cxn modelId="{EF4454FA-2A47-4B2A-A7B7-F7E267F49464}" type="presOf" srcId="{A2EE08E0-863E-43D4-938B-0C2CBA60E3F8}" destId="{4BC2C253-CC56-4DBE-8F3D-61A5B1D88ACB}" srcOrd="1" destOrd="0" presId="urn:microsoft.com/office/officeart/2005/8/layout/process3"/>
    <dgm:cxn modelId="{363FD34E-F268-4A33-B049-15F4493EA907}" type="presOf" srcId="{85195BCD-BD81-486D-9257-4B031132D9A4}" destId="{E9D0DA54-D1D6-46D1-884B-EA7C437A03DB}" srcOrd="1" destOrd="0" presId="urn:microsoft.com/office/officeart/2005/8/layout/process3"/>
    <dgm:cxn modelId="{AB4C0B85-B226-4D93-98D4-A358C0D69291}" srcId="{EF8A1F00-E6EB-473C-9413-AFC6438DD3BE}" destId="{13F5F70F-CCB0-4B99-A34A-EA7DDFF99399}" srcOrd="1" destOrd="0" parTransId="{0E623A87-5F89-49F6-8BCE-3B6E5E6DD312}" sibTransId="{A7263422-9199-4475-A775-A5D6D6D2B325}"/>
    <dgm:cxn modelId="{8E8CF9A4-14AB-496B-9F8B-A37472ED8BA6}" type="presOf" srcId="{2CD36541-E20D-4BCF-A632-B32B95F1C787}" destId="{4D6BAFB7-A6E1-459B-95E8-E6CE557E56EC}" srcOrd="0" destOrd="0" presId="urn:microsoft.com/office/officeart/2005/8/layout/process3"/>
    <dgm:cxn modelId="{81A06D85-DC65-4B07-8777-08F1EDA2E3C2}" srcId="{A2EE08E0-863E-43D4-938B-0C2CBA60E3F8}" destId="{036F5278-66CD-4507-BED7-0024A187C97C}" srcOrd="0" destOrd="0" parTransId="{1C6B1914-6AF9-4C7F-9AF4-954DF07EEAB5}" sibTransId="{47838754-75EA-4DD9-A3A0-0028DC4DDFAB}"/>
    <dgm:cxn modelId="{28180A47-44AC-4118-90D3-B59908CFA162}" type="presOf" srcId="{85195BCD-BD81-486D-9257-4B031132D9A4}" destId="{7935E010-70BE-4C8C-8972-32CC306CA304}" srcOrd="0" destOrd="0" presId="urn:microsoft.com/office/officeart/2005/8/layout/process3"/>
    <dgm:cxn modelId="{F8ABA901-4FA3-40B1-B769-50BB3C6DDE02}" type="presParOf" srcId="{EA3AC256-6BBD-4AF7-BD1C-DF3AD25CAA0C}" destId="{4A081EDF-BD3A-42B5-9CB2-92E91A418E4D}" srcOrd="0" destOrd="0" presId="urn:microsoft.com/office/officeart/2005/8/layout/process3"/>
    <dgm:cxn modelId="{6F483B90-1EE7-4268-855B-8A21A9916EA7}" type="presParOf" srcId="{4A081EDF-BD3A-42B5-9CB2-92E91A418E4D}" destId="{DE030918-7179-456A-AB29-5C5373A5A7BB}" srcOrd="0" destOrd="0" presId="urn:microsoft.com/office/officeart/2005/8/layout/process3"/>
    <dgm:cxn modelId="{B54A7E3F-FE87-448E-8CD9-0EA8F441ADD0}" type="presParOf" srcId="{4A081EDF-BD3A-42B5-9CB2-92E91A418E4D}" destId="{4BC2C253-CC56-4DBE-8F3D-61A5B1D88ACB}" srcOrd="1" destOrd="0" presId="urn:microsoft.com/office/officeart/2005/8/layout/process3"/>
    <dgm:cxn modelId="{E822BAB2-70D9-4502-965A-00A0D1E0308C}" type="presParOf" srcId="{4A081EDF-BD3A-42B5-9CB2-92E91A418E4D}" destId="{0AB2B52C-C827-4566-BE77-92515D853D39}" srcOrd="2" destOrd="0" presId="urn:microsoft.com/office/officeart/2005/8/layout/process3"/>
    <dgm:cxn modelId="{EDCECCBA-E73D-4D9F-B1E5-D825D26BF11E}" type="presParOf" srcId="{EA3AC256-6BBD-4AF7-BD1C-DF3AD25CAA0C}" destId="{7935E010-70BE-4C8C-8972-32CC306CA304}" srcOrd="1" destOrd="0" presId="urn:microsoft.com/office/officeart/2005/8/layout/process3"/>
    <dgm:cxn modelId="{151066A8-6F73-447E-B5E1-ECADBBEDE027}" type="presParOf" srcId="{7935E010-70BE-4C8C-8972-32CC306CA304}" destId="{E9D0DA54-D1D6-46D1-884B-EA7C437A03DB}" srcOrd="0" destOrd="0" presId="urn:microsoft.com/office/officeart/2005/8/layout/process3"/>
    <dgm:cxn modelId="{4DEE43E2-9083-4926-A1FA-6C4947372F43}" type="presParOf" srcId="{EA3AC256-6BBD-4AF7-BD1C-DF3AD25CAA0C}" destId="{31139436-C52F-4A31-A053-D6EB093C4E50}" srcOrd="2" destOrd="0" presId="urn:microsoft.com/office/officeart/2005/8/layout/process3"/>
    <dgm:cxn modelId="{124BEC06-7D0C-4DEA-A60D-3B3056C0579B}" type="presParOf" srcId="{31139436-C52F-4A31-A053-D6EB093C4E50}" destId="{4447FEB3-D85F-4CB8-AA8D-95735E736688}" srcOrd="0" destOrd="0" presId="urn:microsoft.com/office/officeart/2005/8/layout/process3"/>
    <dgm:cxn modelId="{EDACE7A3-5F9A-428C-9BD8-52CAA7907A48}" type="presParOf" srcId="{31139436-C52F-4A31-A053-D6EB093C4E50}" destId="{7F08977A-9C31-40D0-AFDB-BC20ECB3638E}" srcOrd="1" destOrd="0" presId="urn:microsoft.com/office/officeart/2005/8/layout/process3"/>
    <dgm:cxn modelId="{EE228E12-B593-4DCA-B9DC-359191F6A0D7}" type="presParOf" srcId="{31139436-C52F-4A31-A053-D6EB093C4E50}" destId="{4D6BAFB7-A6E1-459B-95E8-E6CE557E56EC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1127DFB-C0E2-4C1E-8D03-D724B4DAFF74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7847B5-313F-441C-AE18-0D53861E5AF3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Плановые заседания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A664179D-3C72-4DA2-8767-91DFE671C051}" type="parTrans" cxnId="{7546A7F4-6493-4053-BAD7-1BB9586A52D5}">
      <dgm:prSet/>
      <dgm:spPr/>
      <dgm:t>
        <a:bodyPr/>
        <a:lstStyle/>
        <a:p>
          <a:endParaRPr lang="ru-RU"/>
        </a:p>
      </dgm:t>
    </dgm:pt>
    <dgm:pt modelId="{E4C1DEA2-7D24-4FF0-A577-071C257A2B6F}" type="sibTrans" cxnId="{7546A7F4-6493-4053-BAD7-1BB9586A52D5}">
      <dgm:prSet/>
      <dgm:spPr/>
      <dgm:t>
        <a:bodyPr/>
        <a:lstStyle/>
        <a:p>
          <a:endParaRPr lang="ru-RU"/>
        </a:p>
      </dgm:t>
    </dgm:pt>
    <dgm:pt modelId="{7A46C2B9-C1FE-4570-889D-1859D89033A3}">
      <dgm:prSet phldrT="[Текст]"/>
      <dgm:spPr/>
      <dgm:t>
        <a:bodyPr/>
        <a:lstStyle/>
        <a:p>
          <a:r>
            <a:rPr lang="ru-RU" dirty="0" smtClean="0"/>
            <a:t>По графику</a:t>
          </a:r>
          <a:endParaRPr lang="ru-RU" dirty="0"/>
        </a:p>
      </dgm:t>
    </dgm:pt>
    <dgm:pt modelId="{E43814A0-B46B-46F1-8CD1-83D36AF5A128}" type="parTrans" cxnId="{88817419-9A43-4595-A42F-EB4B11CAECD1}">
      <dgm:prSet/>
      <dgm:spPr/>
      <dgm:t>
        <a:bodyPr/>
        <a:lstStyle/>
        <a:p>
          <a:endParaRPr lang="ru-RU"/>
        </a:p>
      </dgm:t>
    </dgm:pt>
    <dgm:pt modelId="{869E3F0B-2068-4688-8731-8461AEA14E91}" type="sibTrans" cxnId="{88817419-9A43-4595-A42F-EB4B11CAECD1}">
      <dgm:prSet/>
      <dgm:spPr/>
      <dgm:t>
        <a:bodyPr/>
        <a:lstStyle/>
        <a:p>
          <a:endParaRPr lang="ru-RU"/>
        </a:p>
      </dgm:t>
    </dgm:pt>
    <dgm:pt modelId="{6BE36DF3-D420-467F-909C-70B336D99165}">
      <dgm:prSet phldrT="[Текст]"/>
      <dgm:spPr/>
      <dgm:t>
        <a:bodyPr/>
        <a:lstStyle/>
        <a:p>
          <a:r>
            <a:rPr lang="ru-RU" dirty="0" smtClean="0">
              <a:solidFill>
                <a:schemeClr val="tx2">
                  <a:lumMod val="75000"/>
                </a:schemeClr>
              </a:solidFill>
            </a:rPr>
            <a:t>Внеплановые заседания</a:t>
          </a:r>
          <a:endParaRPr lang="ru-RU" dirty="0">
            <a:solidFill>
              <a:schemeClr val="tx2">
                <a:lumMod val="75000"/>
              </a:schemeClr>
            </a:solidFill>
          </a:endParaRPr>
        </a:p>
      </dgm:t>
    </dgm:pt>
    <dgm:pt modelId="{2A341136-1944-4E8A-8FEE-AEFE14687264}" type="parTrans" cxnId="{7A47F259-BF1A-4F35-AC9F-3AA4B4519982}">
      <dgm:prSet/>
      <dgm:spPr/>
      <dgm:t>
        <a:bodyPr/>
        <a:lstStyle/>
        <a:p>
          <a:endParaRPr lang="ru-RU"/>
        </a:p>
      </dgm:t>
    </dgm:pt>
    <dgm:pt modelId="{AC683A14-2FDC-4041-9006-1E2BDA00E6E8}" type="sibTrans" cxnId="{7A47F259-BF1A-4F35-AC9F-3AA4B4519982}">
      <dgm:prSet/>
      <dgm:spPr/>
      <dgm:t>
        <a:bodyPr/>
        <a:lstStyle/>
        <a:p>
          <a:endParaRPr lang="ru-RU"/>
        </a:p>
      </dgm:t>
    </dgm:pt>
    <dgm:pt modelId="{65763201-968E-4F6F-9B66-973083D178BA}">
      <dgm:prSet phldrT="[Текст]"/>
      <dgm:spPr/>
      <dgm:t>
        <a:bodyPr/>
        <a:lstStyle/>
        <a:p>
          <a:r>
            <a:rPr lang="ru-RU" dirty="0" smtClean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При зачислении нового обучающегося, нуждающегося в  ППС</a:t>
          </a:r>
          <a:endParaRPr lang="ru-RU" dirty="0">
            <a:latin typeface="+mn-lt"/>
          </a:endParaRPr>
        </a:p>
      </dgm:t>
    </dgm:pt>
    <dgm:pt modelId="{BA69D103-B898-4A6E-A2E9-6C9FE3B8E219}" type="parTrans" cxnId="{0308AE06-BD1A-46BC-818A-F909431A35E8}">
      <dgm:prSet/>
      <dgm:spPr/>
      <dgm:t>
        <a:bodyPr/>
        <a:lstStyle/>
        <a:p>
          <a:endParaRPr lang="ru-RU"/>
        </a:p>
      </dgm:t>
    </dgm:pt>
    <dgm:pt modelId="{DB2E88E4-A9A3-414B-A0C1-955DBD31B6BF}" type="sibTrans" cxnId="{0308AE06-BD1A-46BC-818A-F909431A35E8}">
      <dgm:prSet/>
      <dgm:spPr/>
      <dgm:t>
        <a:bodyPr/>
        <a:lstStyle/>
        <a:p>
          <a:endParaRPr lang="ru-RU"/>
        </a:p>
      </dgm:t>
    </dgm:pt>
    <dgm:pt modelId="{ADA48C00-0B76-4236-B400-8F131EB21983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При отрицательной динамике обучения и развития;</a:t>
          </a:r>
          <a:endParaRPr lang="ru-RU" dirty="0">
            <a:latin typeface="+mn-lt"/>
          </a:endParaRPr>
        </a:p>
      </dgm:t>
    </dgm:pt>
    <dgm:pt modelId="{A8239AE8-70E0-40AC-B01E-911A2A9A896C}" type="parTrans" cxnId="{82431656-3A8B-415D-8851-9225ADD12D68}">
      <dgm:prSet/>
      <dgm:spPr/>
      <dgm:t>
        <a:bodyPr/>
        <a:lstStyle/>
        <a:p>
          <a:endParaRPr lang="ru-RU"/>
        </a:p>
      </dgm:t>
    </dgm:pt>
    <dgm:pt modelId="{E2E33F65-C4FD-4AAC-AAFC-E6800A282658}" type="sibTrans" cxnId="{82431656-3A8B-415D-8851-9225ADD12D68}">
      <dgm:prSet/>
      <dgm:spPr/>
      <dgm:t>
        <a:bodyPr/>
        <a:lstStyle/>
        <a:p>
          <a:endParaRPr lang="ru-RU"/>
        </a:p>
      </dgm:t>
    </dgm:pt>
    <dgm:pt modelId="{F69D1F3B-D838-4F01-9525-964F334BCBE3}">
      <dgm:prSet phldrT="[Текст]"/>
      <dgm:spPr/>
      <dgm:t>
        <a:bodyPr/>
        <a:lstStyle/>
        <a:p>
          <a:endParaRPr lang="ru-RU"/>
        </a:p>
      </dgm:t>
    </dgm:pt>
    <dgm:pt modelId="{198A54F9-BA7B-43F2-AADE-A1C78E1F2114}" type="parTrans" cxnId="{BCC4692B-01FE-4CD7-ACF4-0287F7CE6C3C}">
      <dgm:prSet/>
      <dgm:spPr/>
      <dgm:t>
        <a:bodyPr/>
        <a:lstStyle/>
        <a:p>
          <a:endParaRPr lang="ru-RU"/>
        </a:p>
      </dgm:t>
    </dgm:pt>
    <dgm:pt modelId="{1B4E0B15-9A89-4E32-BBFD-8F342BCF8D9E}" type="sibTrans" cxnId="{BCC4692B-01FE-4CD7-ACF4-0287F7CE6C3C}">
      <dgm:prSet/>
      <dgm:spPr/>
      <dgm:t>
        <a:bodyPr/>
        <a:lstStyle/>
        <a:p>
          <a:endParaRPr lang="ru-RU"/>
        </a:p>
      </dgm:t>
    </dgm:pt>
    <dgm:pt modelId="{50124941-2FC4-48BD-AF88-901F1985D943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По запросу родителей, педагогов</a:t>
          </a:r>
          <a:endParaRPr lang="ru-RU" dirty="0">
            <a:latin typeface="+mn-lt"/>
          </a:endParaRPr>
        </a:p>
      </dgm:t>
    </dgm:pt>
    <dgm:pt modelId="{7547E942-2A03-4964-BA10-4A2C8F563556}" type="parTrans" cxnId="{6A0EC5E1-8EF0-4482-BD93-0A5564F5A6B2}">
      <dgm:prSet/>
      <dgm:spPr/>
      <dgm:t>
        <a:bodyPr/>
        <a:lstStyle/>
        <a:p>
          <a:endParaRPr lang="ru-RU"/>
        </a:p>
      </dgm:t>
    </dgm:pt>
    <dgm:pt modelId="{8B33E71F-DB00-4B07-AE2B-FA3879B76335}" type="sibTrans" cxnId="{6A0EC5E1-8EF0-4482-BD93-0A5564F5A6B2}">
      <dgm:prSet/>
      <dgm:spPr/>
      <dgm:t>
        <a:bodyPr/>
        <a:lstStyle/>
        <a:p>
          <a:endParaRPr lang="ru-RU"/>
        </a:p>
      </dgm:t>
    </dgm:pt>
    <dgm:pt modelId="{B7552B8B-1850-461A-9D84-BB154E7A9B1B}">
      <dgm:prSet phldrT="[Текст]"/>
      <dgm:spPr/>
      <dgm:t>
        <a:bodyPr/>
        <a:lstStyle/>
        <a:p>
          <a:r>
            <a:rPr lang="ru-RU" dirty="0" smtClean="0">
              <a:latin typeface="+mn-lt"/>
            </a:rPr>
            <a:t>В конфликтных случаях и др.</a:t>
          </a:r>
          <a:endParaRPr lang="ru-RU" dirty="0">
            <a:latin typeface="+mn-lt"/>
          </a:endParaRPr>
        </a:p>
      </dgm:t>
    </dgm:pt>
    <dgm:pt modelId="{6F36D6CA-E709-485C-91AC-092A24D8B692}" type="parTrans" cxnId="{9A7B1FF6-B5A4-4347-AA02-C29FDD2EA7EB}">
      <dgm:prSet/>
      <dgm:spPr/>
      <dgm:t>
        <a:bodyPr/>
        <a:lstStyle/>
        <a:p>
          <a:endParaRPr lang="ru-RU"/>
        </a:p>
      </dgm:t>
    </dgm:pt>
    <dgm:pt modelId="{924F349F-D7E9-46F0-93FA-0D9188180F42}" type="sibTrans" cxnId="{9A7B1FF6-B5A4-4347-AA02-C29FDD2EA7EB}">
      <dgm:prSet/>
      <dgm:spPr/>
      <dgm:t>
        <a:bodyPr/>
        <a:lstStyle/>
        <a:p>
          <a:endParaRPr lang="ru-RU"/>
        </a:p>
      </dgm:t>
    </dgm:pt>
    <dgm:pt modelId="{091DA073-5A7E-4985-83B8-CC63B622D04F}">
      <dgm:prSet phldrT="[Текст]"/>
      <dgm:spPr/>
      <dgm:t>
        <a:bodyPr/>
        <a:lstStyle/>
        <a:p>
          <a:r>
            <a:rPr lang="ru-RU" dirty="0" smtClean="0"/>
            <a:t>не реже 1 раза в полугодие</a:t>
          </a:r>
          <a:endParaRPr lang="ru-RU" dirty="0"/>
        </a:p>
      </dgm:t>
    </dgm:pt>
    <dgm:pt modelId="{52F294C8-8853-4DA4-A7F9-15C910019E7B}" type="parTrans" cxnId="{8AD4C75C-A891-4024-A801-5E8E51E8D94F}">
      <dgm:prSet/>
      <dgm:spPr/>
      <dgm:t>
        <a:bodyPr/>
        <a:lstStyle/>
        <a:p>
          <a:endParaRPr lang="ru-RU"/>
        </a:p>
      </dgm:t>
    </dgm:pt>
    <dgm:pt modelId="{B2780E74-C17F-486A-9C73-BC66481B71C4}" type="sibTrans" cxnId="{8AD4C75C-A891-4024-A801-5E8E51E8D94F}">
      <dgm:prSet/>
      <dgm:spPr/>
      <dgm:t>
        <a:bodyPr/>
        <a:lstStyle/>
        <a:p>
          <a:endParaRPr lang="ru-RU"/>
        </a:p>
      </dgm:t>
    </dgm:pt>
    <dgm:pt modelId="{D587B47C-461B-41F9-9174-2C7286397DA0}" type="pres">
      <dgm:prSet presAssocID="{91127DFB-C0E2-4C1E-8D03-D724B4DAFF7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43F7E63-485C-4D07-B912-52D6BE425560}" type="pres">
      <dgm:prSet presAssocID="{8E7847B5-313F-441C-AE18-0D53861E5AF3}" presName="linNode" presStyleCnt="0"/>
      <dgm:spPr/>
    </dgm:pt>
    <dgm:pt modelId="{3ECFCCBA-18B2-44B8-883B-64BB0C45EA9F}" type="pres">
      <dgm:prSet presAssocID="{8E7847B5-313F-441C-AE18-0D53861E5AF3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DB3EAF-26B0-4110-8367-7925AE92A62F}" type="pres">
      <dgm:prSet presAssocID="{8E7847B5-313F-441C-AE18-0D53861E5AF3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CA857F-8E0C-4052-B412-285D579660E5}" type="pres">
      <dgm:prSet presAssocID="{E4C1DEA2-7D24-4FF0-A577-071C257A2B6F}" presName="spacing" presStyleCnt="0"/>
      <dgm:spPr/>
    </dgm:pt>
    <dgm:pt modelId="{92C76ACC-88F4-4D66-BE16-6D14E14D6222}" type="pres">
      <dgm:prSet presAssocID="{6BE36DF3-D420-467F-909C-70B336D99165}" presName="linNode" presStyleCnt="0"/>
      <dgm:spPr/>
    </dgm:pt>
    <dgm:pt modelId="{97A437F9-5E16-4886-BB25-AE053C366732}" type="pres">
      <dgm:prSet presAssocID="{6BE36DF3-D420-467F-909C-70B336D9916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8FDAE5-8388-44FD-8047-DB18FBC4B2AA}" type="pres">
      <dgm:prSet presAssocID="{6BE36DF3-D420-467F-909C-70B336D9916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8B7E961-5A8E-49BC-A1DE-11626A854EAB}" type="presOf" srcId="{91127DFB-C0E2-4C1E-8D03-D724B4DAFF74}" destId="{D587B47C-461B-41F9-9174-2C7286397DA0}" srcOrd="0" destOrd="0" presId="urn:microsoft.com/office/officeart/2005/8/layout/vList6"/>
    <dgm:cxn modelId="{82431656-3A8B-415D-8851-9225ADD12D68}" srcId="{6BE36DF3-D420-467F-909C-70B336D99165}" destId="{ADA48C00-0B76-4236-B400-8F131EB21983}" srcOrd="1" destOrd="0" parTransId="{A8239AE8-70E0-40AC-B01E-911A2A9A896C}" sibTransId="{E2E33F65-C4FD-4AAC-AAFC-E6800A282658}"/>
    <dgm:cxn modelId="{1E2DDFD0-51B4-4FA0-9015-4CF7617F2181}" type="presOf" srcId="{50124941-2FC4-48BD-AF88-901F1985D943}" destId="{448FDAE5-8388-44FD-8047-DB18FBC4B2AA}" srcOrd="0" destOrd="2" presId="urn:microsoft.com/office/officeart/2005/8/layout/vList6"/>
    <dgm:cxn modelId="{9A7B1FF6-B5A4-4347-AA02-C29FDD2EA7EB}" srcId="{6BE36DF3-D420-467F-909C-70B336D99165}" destId="{B7552B8B-1850-461A-9D84-BB154E7A9B1B}" srcOrd="3" destOrd="0" parTransId="{6F36D6CA-E709-485C-91AC-092A24D8B692}" sibTransId="{924F349F-D7E9-46F0-93FA-0D9188180F42}"/>
    <dgm:cxn modelId="{CB1EF3E7-5D6E-4E1E-9D69-20374539F851}" type="presOf" srcId="{091DA073-5A7E-4985-83B8-CC63B622D04F}" destId="{8DDB3EAF-26B0-4110-8367-7925AE92A62F}" srcOrd="0" destOrd="2" presId="urn:microsoft.com/office/officeart/2005/8/layout/vList6"/>
    <dgm:cxn modelId="{0308AE06-BD1A-46BC-818A-F909431A35E8}" srcId="{6BE36DF3-D420-467F-909C-70B336D99165}" destId="{65763201-968E-4F6F-9B66-973083D178BA}" srcOrd="0" destOrd="0" parTransId="{BA69D103-B898-4A6E-A2E9-6C9FE3B8E219}" sibTransId="{DB2E88E4-A9A3-414B-A0C1-955DBD31B6BF}"/>
    <dgm:cxn modelId="{BCC4692B-01FE-4CD7-ACF4-0287F7CE6C3C}" srcId="{8E7847B5-313F-441C-AE18-0D53861E5AF3}" destId="{F69D1F3B-D838-4F01-9525-964F334BCBE3}" srcOrd="0" destOrd="0" parTransId="{198A54F9-BA7B-43F2-AADE-A1C78E1F2114}" sibTransId="{1B4E0B15-9A89-4E32-BBFD-8F342BCF8D9E}"/>
    <dgm:cxn modelId="{E7B2A00B-F86B-4B1F-B531-1D2E3E41DDA4}" type="presOf" srcId="{6BE36DF3-D420-467F-909C-70B336D99165}" destId="{97A437F9-5E16-4886-BB25-AE053C366732}" srcOrd="0" destOrd="0" presId="urn:microsoft.com/office/officeart/2005/8/layout/vList6"/>
    <dgm:cxn modelId="{39CFD3EF-8078-4060-8AAA-0881AB5172D2}" type="presOf" srcId="{B7552B8B-1850-461A-9D84-BB154E7A9B1B}" destId="{448FDAE5-8388-44FD-8047-DB18FBC4B2AA}" srcOrd="0" destOrd="3" presId="urn:microsoft.com/office/officeart/2005/8/layout/vList6"/>
    <dgm:cxn modelId="{47848F02-A42F-4C01-9078-EBFA9B51D469}" type="presOf" srcId="{8E7847B5-313F-441C-AE18-0D53861E5AF3}" destId="{3ECFCCBA-18B2-44B8-883B-64BB0C45EA9F}" srcOrd="0" destOrd="0" presId="urn:microsoft.com/office/officeart/2005/8/layout/vList6"/>
    <dgm:cxn modelId="{B704A3A5-14A3-4770-8718-DC807C5E6BF0}" type="presOf" srcId="{F69D1F3B-D838-4F01-9525-964F334BCBE3}" destId="{8DDB3EAF-26B0-4110-8367-7925AE92A62F}" srcOrd="0" destOrd="0" presId="urn:microsoft.com/office/officeart/2005/8/layout/vList6"/>
    <dgm:cxn modelId="{B07D3ABD-9CB6-4243-9E5C-A04B54D1D7FA}" type="presOf" srcId="{7A46C2B9-C1FE-4570-889D-1859D89033A3}" destId="{8DDB3EAF-26B0-4110-8367-7925AE92A62F}" srcOrd="0" destOrd="1" presId="urn:microsoft.com/office/officeart/2005/8/layout/vList6"/>
    <dgm:cxn modelId="{56B7C9AA-9502-4206-AC86-EDE22686A391}" type="presOf" srcId="{ADA48C00-0B76-4236-B400-8F131EB21983}" destId="{448FDAE5-8388-44FD-8047-DB18FBC4B2AA}" srcOrd="0" destOrd="1" presId="urn:microsoft.com/office/officeart/2005/8/layout/vList6"/>
    <dgm:cxn modelId="{7546A7F4-6493-4053-BAD7-1BB9586A52D5}" srcId="{91127DFB-C0E2-4C1E-8D03-D724B4DAFF74}" destId="{8E7847B5-313F-441C-AE18-0D53861E5AF3}" srcOrd="0" destOrd="0" parTransId="{A664179D-3C72-4DA2-8767-91DFE671C051}" sibTransId="{E4C1DEA2-7D24-4FF0-A577-071C257A2B6F}"/>
    <dgm:cxn modelId="{6A0EC5E1-8EF0-4482-BD93-0A5564F5A6B2}" srcId="{6BE36DF3-D420-467F-909C-70B336D99165}" destId="{50124941-2FC4-48BD-AF88-901F1985D943}" srcOrd="2" destOrd="0" parTransId="{7547E942-2A03-4964-BA10-4A2C8F563556}" sibTransId="{8B33E71F-DB00-4B07-AE2B-FA3879B76335}"/>
    <dgm:cxn modelId="{7C7239A5-1536-46B7-A332-8B6890548D79}" type="presOf" srcId="{65763201-968E-4F6F-9B66-973083D178BA}" destId="{448FDAE5-8388-44FD-8047-DB18FBC4B2AA}" srcOrd="0" destOrd="0" presId="urn:microsoft.com/office/officeart/2005/8/layout/vList6"/>
    <dgm:cxn modelId="{7A47F259-BF1A-4F35-AC9F-3AA4B4519982}" srcId="{91127DFB-C0E2-4C1E-8D03-D724B4DAFF74}" destId="{6BE36DF3-D420-467F-909C-70B336D99165}" srcOrd="1" destOrd="0" parTransId="{2A341136-1944-4E8A-8FEE-AEFE14687264}" sibTransId="{AC683A14-2FDC-4041-9006-1E2BDA00E6E8}"/>
    <dgm:cxn modelId="{88817419-9A43-4595-A42F-EB4B11CAECD1}" srcId="{8E7847B5-313F-441C-AE18-0D53861E5AF3}" destId="{7A46C2B9-C1FE-4570-889D-1859D89033A3}" srcOrd="1" destOrd="0" parTransId="{E43814A0-B46B-46F1-8CD1-83D36AF5A128}" sibTransId="{869E3F0B-2068-4688-8731-8461AEA14E91}"/>
    <dgm:cxn modelId="{8AD4C75C-A891-4024-A801-5E8E51E8D94F}" srcId="{8E7847B5-313F-441C-AE18-0D53861E5AF3}" destId="{091DA073-5A7E-4985-83B8-CC63B622D04F}" srcOrd="2" destOrd="0" parTransId="{52F294C8-8853-4DA4-A7F9-15C910019E7B}" sibTransId="{B2780E74-C17F-486A-9C73-BC66481B71C4}"/>
    <dgm:cxn modelId="{914C59F2-F0DA-4FB6-AA68-2AD6C0868D9E}" type="presParOf" srcId="{D587B47C-461B-41F9-9174-2C7286397DA0}" destId="{643F7E63-485C-4D07-B912-52D6BE425560}" srcOrd="0" destOrd="0" presId="urn:microsoft.com/office/officeart/2005/8/layout/vList6"/>
    <dgm:cxn modelId="{F39C6F92-8976-486F-9C61-8D1B1A7038DC}" type="presParOf" srcId="{643F7E63-485C-4D07-B912-52D6BE425560}" destId="{3ECFCCBA-18B2-44B8-883B-64BB0C45EA9F}" srcOrd="0" destOrd="0" presId="urn:microsoft.com/office/officeart/2005/8/layout/vList6"/>
    <dgm:cxn modelId="{129072D3-707F-4279-94EE-CE95BA7CEC45}" type="presParOf" srcId="{643F7E63-485C-4D07-B912-52D6BE425560}" destId="{8DDB3EAF-26B0-4110-8367-7925AE92A62F}" srcOrd="1" destOrd="0" presId="urn:microsoft.com/office/officeart/2005/8/layout/vList6"/>
    <dgm:cxn modelId="{D4FF0C9F-72F0-495F-907E-0E3F2F29C6A2}" type="presParOf" srcId="{D587B47C-461B-41F9-9174-2C7286397DA0}" destId="{AACA857F-8E0C-4052-B412-285D579660E5}" srcOrd="1" destOrd="0" presId="urn:microsoft.com/office/officeart/2005/8/layout/vList6"/>
    <dgm:cxn modelId="{17B17F04-F12F-4604-AD2C-26EC233397BF}" type="presParOf" srcId="{D587B47C-461B-41F9-9174-2C7286397DA0}" destId="{92C76ACC-88F4-4D66-BE16-6D14E14D6222}" srcOrd="2" destOrd="0" presId="urn:microsoft.com/office/officeart/2005/8/layout/vList6"/>
    <dgm:cxn modelId="{7854A036-A96F-48E5-8B40-1109AB70C9DB}" type="presParOf" srcId="{92C76ACC-88F4-4D66-BE16-6D14E14D6222}" destId="{97A437F9-5E16-4886-BB25-AE053C366732}" srcOrd="0" destOrd="0" presId="urn:microsoft.com/office/officeart/2005/8/layout/vList6"/>
    <dgm:cxn modelId="{D5957AAC-F402-4B5E-A56F-F17C6F8BDE92}" type="presParOf" srcId="{92C76ACC-88F4-4D66-BE16-6D14E14D6222}" destId="{448FDAE5-8388-44FD-8047-DB18FBC4B2A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4DA0039-9B75-46C3-BC7D-2F6C7F18CB0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9050B713-6AF0-4F81-8731-8A360BA501D8}">
      <dgm:prSet phldrT="[Текст]"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Рекомендации участникам образовательных отношений</a:t>
          </a:r>
          <a:endParaRPr lang="ru-RU" dirty="0">
            <a:solidFill>
              <a:schemeClr val="tx1"/>
            </a:solidFill>
          </a:endParaRPr>
        </a:p>
      </dgm:t>
    </dgm:pt>
    <dgm:pt modelId="{E44D4904-B489-4C76-9BE9-DC4D3DFCD2B6}" type="parTrans" cxnId="{36C8E51A-049D-498E-8F84-32075A9C6D4F}">
      <dgm:prSet/>
      <dgm:spPr/>
      <dgm:t>
        <a:bodyPr/>
        <a:lstStyle/>
        <a:p>
          <a:endParaRPr lang="ru-RU"/>
        </a:p>
      </dgm:t>
    </dgm:pt>
    <dgm:pt modelId="{B260A44F-C921-427C-907B-F4CEE127A476}" type="sibTrans" cxnId="{36C8E51A-049D-498E-8F84-32075A9C6D4F}">
      <dgm:prSet/>
      <dgm:spPr/>
      <dgm:t>
        <a:bodyPr/>
        <a:lstStyle/>
        <a:p>
          <a:endParaRPr lang="ru-RU"/>
        </a:p>
      </dgm:t>
    </dgm:pt>
    <dgm:pt modelId="{B38A7B09-A15A-468A-8CED-9B20B1064F29}">
      <dgm:prSet custT="1"/>
      <dgm:spPr/>
      <dgm:t>
        <a:bodyPr/>
        <a:lstStyle/>
        <a:p>
          <a:pPr algn="l"/>
          <a:r>
            <a:rPr lang="ru-RU" sz="1200" dirty="0" smtClean="0"/>
            <a:t> </a:t>
          </a:r>
          <a:r>
            <a:rPr lang="ru-RU" sz="1200" dirty="0" smtClean="0">
              <a:solidFill>
                <a:schemeClr val="tx1"/>
              </a:solidFill>
            </a:rPr>
            <a:t>− </a:t>
          </a:r>
          <a:r>
            <a:rPr lang="ru-RU" sz="1300" dirty="0" smtClean="0">
              <a:solidFill>
                <a:schemeClr val="tx1"/>
              </a:solidFill>
            </a:rPr>
            <a:t>Инициатива родителей</a:t>
          </a:r>
        </a:p>
        <a:p>
          <a:pPr algn="l"/>
          <a:r>
            <a:rPr lang="ru-RU" sz="1300" dirty="0" smtClean="0">
              <a:solidFill>
                <a:schemeClr val="tx1"/>
              </a:solidFill>
            </a:rPr>
            <a:t>− Инициатива сотрудников ОО + письменное согласие родителей </a:t>
          </a:r>
          <a:endParaRPr lang="ru-RU" sz="1300" dirty="0">
            <a:solidFill>
              <a:schemeClr val="tx1"/>
            </a:solidFill>
          </a:endParaRPr>
        </a:p>
      </dgm:t>
    </dgm:pt>
    <dgm:pt modelId="{C8FA9C69-E44E-404D-9FC7-09A157B389DF}" type="parTrans" cxnId="{7183B932-A2E2-4270-8966-6AAEC2566BCE}">
      <dgm:prSet/>
      <dgm:spPr/>
      <dgm:t>
        <a:bodyPr/>
        <a:lstStyle/>
        <a:p>
          <a:endParaRPr lang="ru-RU"/>
        </a:p>
      </dgm:t>
    </dgm:pt>
    <dgm:pt modelId="{3555FC1A-7140-47DA-8DBF-208C07F6C3BC}" type="sibTrans" cxnId="{7183B932-A2E2-4270-8966-6AAEC2566BCE}">
      <dgm:prSet/>
      <dgm:spPr/>
      <dgm:t>
        <a:bodyPr/>
        <a:lstStyle/>
        <a:p>
          <a:endParaRPr lang="ru-RU"/>
        </a:p>
      </dgm:t>
    </dgm:pt>
    <dgm:pt modelId="{E9D485BD-2EC3-470B-9CB1-8CE15274C60B}">
      <dgm:prSet custT="1"/>
      <dgm:spPr/>
      <dgm:t>
        <a:bodyPr/>
        <a:lstStyle/>
        <a:p>
          <a:pPr algn="l"/>
          <a:r>
            <a:rPr lang="ru-RU" sz="1300" dirty="0" smtClean="0">
              <a:solidFill>
                <a:schemeClr val="tx1"/>
              </a:solidFill>
            </a:rPr>
            <a:t>− Задачи обследования</a:t>
          </a:r>
        </a:p>
        <a:p>
          <a:pPr algn="l"/>
          <a:r>
            <a:rPr lang="ru-RU" sz="1300" dirty="0" smtClean="0">
              <a:solidFill>
                <a:schemeClr val="tx1"/>
              </a:solidFill>
            </a:rPr>
            <a:t>− Возрастные, психофизические и др. особенности ребенка</a:t>
          </a:r>
          <a:endParaRPr lang="ru-RU" sz="1300" dirty="0">
            <a:solidFill>
              <a:schemeClr val="tx1"/>
            </a:solidFill>
          </a:endParaRPr>
        </a:p>
      </dgm:t>
    </dgm:pt>
    <dgm:pt modelId="{BBFAD1D9-5102-41C6-BA1E-D07F422AA954}" type="parTrans" cxnId="{CA4613EE-41A2-4418-9B2E-45272B04805B}">
      <dgm:prSet/>
      <dgm:spPr/>
      <dgm:t>
        <a:bodyPr/>
        <a:lstStyle/>
        <a:p>
          <a:endParaRPr lang="ru-RU"/>
        </a:p>
      </dgm:t>
    </dgm:pt>
    <dgm:pt modelId="{ED22DE1D-6918-4379-B296-CAF82B819FA9}" type="sibTrans" cxnId="{CA4613EE-41A2-4418-9B2E-45272B04805B}">
      <dgm:prSet/>
      <dgm:spPr/>
      <dgm:t>
        <a:bodyPr/>
        <a:lstStyle/>
        <a:p>
          <a:endParaRPr lang="ru-RU"/>
        </a:p>
      </dgm:t>
    </dgm:pt>
    <dgm:pt modelId="{168FB651-34B8-4B27-B2FC-268D236F0444}">
      <dgm:prSet/>
      <dgm:spPr/>
      <dgm:t>
        <a:bodyPr/>
        <a:lstStyle/>
        <a:p>
          <a:pPr algn="l"/>
          <a:r>
            <a:rPr lang="ru-RU" dirty="0" smtClean="0">
              <a:solidFill>
                <a:schemeClr val="tx1"/>
              </a:solidFill>
            </a:rPr>
            <a:t>Обследование каждым специалистом </a:t>
          </a:r>
          <a:r>
            <a:rPr lang="ru-RU" dirty="0" err="1" smtClean="0">
              <a:solidFill>
                <a:schemeClr val="tx1"/>
              </a:solidFill>
            </a:rPr>
            <a:t>ППк</a:t>
          </a:r>
          <a:r>
            <a:rPr lang="ru-RU" dirty="0" smtClean="0">
              <a:solidFill>
                <a:schemeClr val="tx1"/>
              </a:solidFill>
            </a:rPr>
            <a:t> .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Заключение по результатам обследования</a:t>
          </a:r>
          <a:endParaRPr lang="ru-RU" dirty="0">
            <a:solidFill>
              <a:schemeClr val="tx1"/>
            </a:solidFill>
          </a:endParaRPr>
        </a:p>
      </dgm:t>
    </dgm:pt>
    <dgm:pt modelId="{84F97CA3-A7C8-4E66-BCD2-E368275119D9}" type="parTrans" cxnId="{2A7F266C-4F95-4BA4-8E0D-33B016546239}">
      <dgm:prSet/>
      <dgm:spPr/>
      <dgm:t>
        <a:bodyPr/>
        <a:lstStyle/>
        <a:p>
          <a:endParaRPr lang="ru-RU"/>
        </a:p>
      </dgm:t>
    </dgm:pt>
    <dgm:pt modelId="{1D542BF5-99AC-4B53-AC97-837E68DCD5D6}" type="sibTrans" cxnId="{2A7F266C-4F95-4BA4-8E0D-33B016546239}">
      <dgm:prSet/>
      <dgm:spPr/>
      <dgm:t>
        <a:bodyPr/>
        <a:lstStyle/>
        <a:p>
          <a:endParaRPr lang="ru-RU"/>
        </a:p>
      </dgm:t>
    </dgm:pt>
    <dgm:pt modelId="{EC54D4BD-25BC-4C94-901D-49CCF0EB71D6}">
      <dgm:prSet/>
      <dgm:spPr/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Заседание </a:t>
          </a:r>
          <a:r>
            <a:rPr lang="ru-RU" dirty="0" err="1" smtClean="0">
              <a:solidFill>
                <a:schemeClr val="tx1"/>
              </a:solidFill>
            </a:rPr>
            <a:t>ППк</a:t>
          </a:r>
          <a:r>
            <a:rPr lang="ru-RU" dirty="0" smtClean="0">
              <a:solidFill>
                <a:schemeClr val="tx1"/>
              </a:solidFill>
            </a:rPr>
            <a:t>, обсуждение результатов обследования</a:t>
          </a:r>
          <a:endParaRPr lang="ru-RU" dirty="0">
            <a:solidFill>
              <a:schemeClr val="tx1"/>
            </a:solidFill>
          </a:endParaRPr>
        </a:p>
      </dgm:t>
    </dgm:pt>
    <dgm:pt modelId="{336D2E56-B622-437D-B282-B3F75040CCBF}" type="parTrans" cxnId="{DD110112-30C9-412B-BC58-321E3DE01221}">
      <dgm:prSet/>
      <dgm:spPr/>
      <dgm:t>
        <a:bodyPr/>
        <a:lstStyle/>
        <a:p>
          <a:endParaRPr lang="ru-RU"/>
        </a:p>
      </dgm:t>
    </dgm:pt>
    <dgm:pt modelId="{C9D9FBE3-5A68-4307-A448-68C5B59FC757}" type="sibTrans" cxnId="{DD110112-30C9-412B-BC58-321E3DE01221}">
      <dgm:prSet/>
      <dgm:spPr/>
      <dgm:t>
        <a:bodyPr/>
        <a:lstStyle/>
        <a:p>
          <a:endParaRPr lang="ru-RU"/>
        </a:p>
      </dgm:t>
    </dgm:pt>
    <dgm:pt modelId="{C524F49C-91CD-4AE6-9F0B-4045C711927F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/>
              </a:solidFill>
            </a:rPr>
            <a:t>Коллегиальное заключение </a:t>
          </a:r>
          <a:r>
            <a:rPr lang="ru-RU" dirty="0" err="1" smtClean="0">
              <a:solidFill>
                <a:schemeClr val="tx1"/>
              </a:solidFill>
            </a:rPr>
            <a:t>ППк</a:t>
          </a:r>
          <a:endParaRPr lang="ru-RU" dirty="0" smtClean="0">
            <a:solidFill>
              <a:schemeClr val="tx1"/>
            </a:solidFill>
          </a:endParaRPr>
        </a:p>
        <a:p>
          <a:pPr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465D1511-2942-4001-A8AE-0D6A61D7AA90}" type="parTrans" cxnId="{45E18774-FA42-49BD-897D-BA275C684F8D}">
      <dgm:prSet/>
      <dgm:spPr/>
      <dgm:t>
        <a:bodyPr/>
        <a:lstStyle/>
        <a:p>
          <a:endParaRPr lang="ru-RU"/>
        </a:p>
      </dgm:t>
    </dgm:pt>
    <dgm:pt modelId="{71B4D33B-4E85-483A-B4CD-B75A2B30F352}" type="sibTrans" cxnId="{45E18774-FA42-49BD-897D-BA275C684F8D}">
      <dgm:prSet/>
      <dgm:spPr/>
      <dgm:t>
        <a:bodyPr/>
        <a:lstStyle/>
        <a:p>
          <a:endParaRPr lang="ru-RU"/>
        </a:p>
      </dgm:t>
    </dgm:pt>
    <dgm:pt modelId="{11B4DA57-EA28-4F5C-A79D-E7012CF91738}" type="pres">
      <dgm:prSet presAssocID="{B4DA0039-9B75-46C3-BC7D-2F6C7F18CB01}" presName="CompostProcess" presStyleCnt="0">
        <dgm:presLayoutVars>
          <dgm:dir/>
          <dgm:resizeHandles val="exact"/>
        </dgm:presLayoutVars>
      </dgm:prSet>
      <dgm:spPr/>
    </dgm:pt>
    <dgm:pt modelId="{59675E71-5E66-4C55-8A8B-F1064EFB3356}" type="pres">
      <dgm:prSet presAssocID="{B4DA0039-9B75-46C3-BC7D-2F6C7F18CB01}" presName="arrow" presStyleLbl="bgShp" presStyleIdx="0" presStyleCnt="1"/>
      <dgm:spPr/>
    </dgm:pt>
    <dgm:pt modelId="{E7C1A46B-42B7-4307-8BBF-AD469A7D18B1}" type="pres">
      <dgm:prSet presAssocID="{B4DA0039-9B75-46C3-BC7D-2F6C7F18CB01}" presName="linearProcess" presStyleCnt="0"/>
      <dgm:spPr/>
    </dgm:pt>
    <dgm:pt modelId="{1725414C-03E0-4DD2-9FAA-A4E5EBD41455}" type="pres">
      <dgm:prSet presAssocID="{B38A7B09-A15A-468A-8CED-9B20B1064F29}" presName="text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2A68E9-9ED7-4657-B995-7466F062BB1B}" type="pres">
      <dgm:prSet presAssocID="{3555FC1A-7140-47DA-8DBF-208C07F6C3BC}" presName="sibTrans" presStyleCnt="0"/>
      <dgm:spPr/>
    </dgm:pt>
    <dgm:pt modelId="{5190C2B6-7BA9-45EA-95FB-A0B94C7A4DC6}" type="pres">
      <dgm:prSet presAssocID="{E9D485BD-2EC3-470B-9CB1-8CE15274C60B}" presName="text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1F51D-7575-4BE7-8A6C-A7862ADE9E82}" type="pres">
      <dgm:prSet presAssocID="{ED22DE1D-6918-4379-B296-CAF82B819FA9}" presName="sibTrans" presStyleCnt="0"/>
      <dgm:spPr/>
    </dgm:pt>
    <dgm:pt modelId="{1478E6CA-466E-4AE7-A7FC-2C03C3F9BE77}" type="pres">
      <dgm:prSet presAssocID="{168FB651-34B8-4B27-B2FC-268D236F0444}" presName="text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6BDA2-8BB0-4C24-8FE4-D8E56FB2ADE3}" type="pres">
      <dgm:prSet presAssocID="{1D542BF5-99AC-4B53-AC97-837E68DCD5D6}" presName="sibTrans" presStyleCnt="0"/>
      <dgm:spPr/>
    </dgm:pt>
    <dgm:pt modelId="{7F3AB95F-2A9F-4EB5-8E73-DC633BB742D5}" type="pres">
      <dgm:prSet presAssocID="{EC54D4BD-25BC-4C94-901D-49CCF0EB71D6}" presName="text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92234-D52E-4A01-B351-F93880C19D03}" type="pres">
      <dgm:prSet presAssocID="{C9D9FBE3-5A68-4307-A448-68C5B59FC757}" presName="sibTrans" presStyleCnt="0"/>
      <dgm:spPr/>
    </dgm:pt>
    <dgm:pt modelId="{ECF16C40-B2BB-4F35-9855-7D771804721A}" type="pres">
      <dgm:prSet presAssocID="{C524F49C-91CD-4AE6-9F0B-4045C711927F}" presName="text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84B6C-E670-4AF2-B2F6-9318E2AD68B0}" type="pres">
      <dgm:prSet presAssocID="{71B4D33B-4E85-483A-B4CD-B75A2B30F352}" presName="sibTrans" presStyleCnt="0"/>
      <dgm:spPr/>
    </dgm:pt>
    <dgm:pt modelId="{709E061C-8E92-4D2C-9F09-5AAABCA427DA}" type="pres">
      <dgm:prSet presAssocID="{9050B713-6AF0-4F81-8731-8A360BA501D8}" presName="text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B67B76-B1EA-418C-9ED5-C9F70C50CA07}" type="presOf" srcId="{168FB651-34B8-4B27-B2FC-268D236F0444}" destId="{1478E6CA-466E-4AE7-A7FC-2C03C3F9BE77}" srcOrd="0" destOrd="0" presId="urn:microsoft.com/office/officeart/2005/8/layout/hProcess9"/>
    <dgm:cxn modelId="{F025B856-E34E-4340-AD02-8C1D29F2B841}" type="presOf" srcId="{E9D485BD-2EC3-470B-9CB1-8CE15274C60B}" destId="{5190C2B6-7BA9-45EA-95FB-A0B94C7A4DC6}" srcOrd="0" destOrd="0" presId="urn:microsoft.com/office/officeart/2005/8/layout/hProcess9"/>
    <dgm:cxn modelId="{36C8E51A-049D-498E-8F84-32075A9C6D4F}" srcId="{B4DA0039-9B75-46C3-BC7D-2F6C7F18CB01}" destId="{9050B713-6AF0-4F81-8731-8A360BA501D8}" srcOrd="5" destOrd="0" parTransId="{E44D4904-B489-4C76-9BE9-DC4D3DFCD2B6}" sibTransId="{B260A44F-C921-427C-907B-F4CEE127A476}"/>
    <dgm:cxn modelId="{2241CFE9-979C-45A4-B007-975A5F0CEA0E}" type="presOf" srcId="{C524F49C-91CD-4AE6-9F0B-4045C711927F}" destId="{ECF16C40-B2BB-4F35-9855-7D771804721A}" srcOrd="0" destOrd="0" presId="urn:microsoft.com/office/officeart/2005/8/layout/hProcess9"/>
    <dgm:cxn modelId="{45E18774-FA42-49BD-897D-BA275C684F8D}" srcId="{B4DA0039-9B75-46C3-BC7D-2F6C7F18CB01}" destId="{C524F49C-91CD-4AE6-9F0B-4045C711927F}" srcOrd="4" destOrd="0" parTransId="{465D1511-2942-4001-A8AE-0D6A61D7AA90}" sibTransId="{71B4D33B-4E85-483A-B4CD-B75A2B30F352}"/>
    <dgm:cxn modelId="{CA4613EE-41A2-4418-9B2E-45272B04805B}" srcId="{B4DA0039-9B75-46C3-BC7D-2F6C7F18CB01}" destId="{E9D485BD-2EC3-470B-9CB1-8CE15274C60B}" srcOrd="1" destOrd="0" parTransId="{BBFAD1D9-5102-41C6-BA1E-D07F422AA954}" sibTransId="{ED22DE1D-6918-4379-B296-CAF82B819FA9}"/>
    <dgm:cxn modelId="{9629D36E-0040-4CE7-AC9A-941ADA2454E7}" type="presOf" srcId="{B4DA0039-9B75-46C3-BC7D-2F6C7F18CB01}" destId="{11B4DA57-EA28-4F5C-A79D-E7012CF91738}" srcOrd="0" destOrd="0" presId="urn:microsoft.com/office/officeart/2005/8/layout/hProcess9"/>
    <dgm:cxn modelId="{7183B932-A2E2-4270-8966-6AAEC2566BCE}" srcId="{B4DA0039-9B75-46C3-BC7D-2F6C7F18CB01}" destId="{B38A7B09-A15A-468A-8CED-9B20B1064F29}" srcOrd="0" destOrd="0" parTransId="{C8FA9C69-E44E-404D-9FC7-09A157B389DF}" sibTransId="{3555FC1A-7140-47DA-8DBF-208C07F6C3BC}"/>
    <dgm:cxn modelId="{2A7F266C-4F95-4BA4-8E0D-33B016546239}" srcId="{B4DA0039-9B75-46C3-BC7D-2F6C7F18CB01}" destId="{168FB651-34B8-4B27-B2FC-268D236F0444}" srcOrd="2" destOrd="0" parTransId="{84F97CA3-A7C8-4E66-BCD2-E368275119D9}" sibTransId="{1D542BF5-99AC-4B53-AC97-837E68DCD5D6}"/>
    <dgm:cxn modelId="{213AFCB8-C3F6-41E1-AEF1-C04C4982E533}" type="presOf" srcId="{EC54D4BD-25BC-4C94-901D-49CCF0EB71D6}" destId="{7F3AB95F-2A9F-4EB5-8E73-DC633BB742D5}" srcOrd="0" destOrd="0" presId="urn:microsoft.com/office/officeart/2005/8/layout/hProcess9"/>
    <dgm:cxn modelId="{DD110112-30C9-412B-BC58-321E3DE01221}" srcId="{B4DA0039-9B75-46C3-BC7D-2F6C7F18CB01}" destId="{EC54D4BD-25BC-4C94-901D-49CCF0EB71D6}" srcOrd="3" destOrd="0" parTransId="{336D2E56-B622-437D-B282-B3F75040CCBF}" sibTransId="{C9D9FBE3-5A68-4307-A448-68C5B59FC757}"/>
    <dgm:cxn modelId="{02C225FE-3AF9-401D-BF7E-1EFE94AC39B3}" type="presOf" srcId="{9050B713-6AF0-4F81-8731-8A360BA501D8}" destId="{709E061C-8E92-4D2C-9F09-5AAABCA427DA}" srcOrd="0" destOrd="0" presId="urn:microsoft.com/office/officeart/2005/8/layout/hProcess9"/>
    <dgm:cxn modelId="{418BA11B-A146-4412-A2D7-C2450ABA29AC}" type="presOf" srcId="{B38A7B09-A15A-468A-8CED-9B20B1064F29}" destId="{1725414C-03E0-4DD2-9FAA-A4E5EBD41455}" srcOrd="0" destOrd="0" presId="urn:microsoft.com/office/officeart/2005/8/layout/hProcess9"/>
    <dgm:cxn modelId="{6A2331B1-C56A-42BA-B6D5-A08B5B6BD7F9}" type="presParOf" srcId="{11B4DA57-EA28-4F5C-A79D-E7012CF91738}" destId="{59675E71-5E66-4C55-8A8B-F1064EFB3356}" srcOrd="0" destOrd="0" presId="urn:microsoft.com/office/officeart/2005/8/layout/hProcess9"/>
    <dgm:cxn modelId="{670B8A93-C918-4F3E-A40A-125C04151E05}" type="presParOf" srcId="{11B4DA57-EA28-4F5C-A79D-E7012CF91738}" destId="{E7C1A46B-42B7-4307-8BBF-AD469A7D18B1}" srcOrd="1" destOrd="0" presId="urn:microsoft.com/office/officeart/2005/8/layout/hProcess9"/>
    <dgm:cxn modelId="{F15E29FD-CEF5-4A3F-95F8-415C59316A11}" type="presParOf" srcId="{E7C1A46B-42B7-4307-8BBF-AD469A7D18B1}" destId="{1725414C-03E0-4DD2-9FAA-A4E5EBD41455}" srcOrd="0" destOrd="0" presId="urn:microsoft.com/office/officeart/2005/8/layout/hProcess9"/>
    <dgm:cxn modelId="{8A773D92-3445-4FFF-91DA-61417FC36069}" type="presParOf" srcId="{E7C1A46B-42B7-4307-8BBF-AD469A7D18B1}" destId="{C32A68E9-9ED7-4657-B995-7466F062BB1B}" srcOrd="1" destOrd="0" presId="urn:microsoft.com/office/officeart/2005/8/layout/hProcess9"/>
    <dgm:cxn modelId="{218EC55D-E768-42E2-B5CF-DC7A18556786}" type="presParOf" srcId="{E7C1A46B-42B7-4307-8BBF-AD469A7D18B1}" destId="{5190C2B6-7BA9-45EA-95FB-A0B94C7A4DC6}" srcOrd="2" destOrd="0" presId="urn:microsoft.com/office/officeart/2005/8/layout/hProcess9"/>
    <dgm:cxn modelId="{E7602993-CB3D-4EDE-80EA-E767959194E1}" type="presParOf" srcId="{E7C1A46B-42B7-4307-8BBF-AD469A7D18B1}" destId="{8421F51D-7575-4BE7-8A6C-A7862ADE9E82}" srcOrd="3" destOrd="0" presId="urn:microsoft.com/office/officeart/2005/8/layout/hProcess9"/>
    <dgm:cxn modelId="{7187667F-EA88-4408-8158-2B043AADBE59}" type="presParOf" srcId="{E7C1A46B-42B7-4307-8BBF-AD469A7D18B1}" destId="{1478E6CA-466E-4AE7-A7FC-2C03C3F9BE77}" srcOrd="4" destOrd="0" presId="urn:microsoft.com/office/officeart/2005/8/layout/hProcess9"/>
    <dgm:cxn modelId="{1B2EE010-4066-4E42-8972-8FE3A2429361}" type="presParOf" srcId="{E7C1A46B-42B7-4307-8BBF-AD469A7D18B1}" destId="{7AF6BDA2-8BB0-4C24-8FE4-D8E56FB2ADE3}" srcOrd="5" destOrd="0" presId="urn:microsoft.com/office/officeart/2005/8/layout/hProcess9"/>
    <dgm:cxn modelId="{88D1D05A-1DFB-4001-9E9F-BEF5DA637422}" type="presParOf" srcId="{E7C1A46B-42B7-4307-8BBF-AD469A7D18B1}" destId="{7F3AB95F-2A9F-4EB5-8E73-DC633BB742D5}" srcOrd="6" destOrd="0" presId="urn:microsoft.com/office/officeart/2005/8/layout/hProcess9"/>
    <dgm:cxn modelId="{EA2DC6D2-A876-481B-BE74-083614059763}" type="presParOf" srcId="{E7C1A46B-42B7-4307-8BBF-AD469A7D18B1}" destId="{A4592234-D52E-4A01-B351-F93880C19D03}" srcOrd="7" destOrd="0" presId="urn:microsoft.com/office/officeart/2005/8/layout/hProcess9"/>
    <dgm:cxn modelId="{B9A5C7CA-D628-4265-A42A-916C2CA8885C}" type="presParOf" srcId="{E7C1A46B-42B7-4307-8BBF-AD469A7D18B1}" destId="{ECF16C40-B2BB-4F35-9855-7D771804721A}" srcOrd="8" destOrd="0" presId="urn:microsoft.com/office/officeart/2005/8/layout/hProcess9"/>
    <dgm:cxn modelId="{C5F81AB6-2548-4EFB-B619-C810F80CA318}" type="presParOf" srcId="{E7C1A46B-42B7-4307-8BBF-AD469A7D18B1}" destId="{6D884B6C-E670-4AF2-B2F6-9318E2AD68B0}" srcOrd="9" destOrd="0" presId="urn:microsoft.com/office/officeart/2005/8/layout/hProcess9"/>
    <dgm:cxn modelId="{AF7917AB-7B79-470C-86EE-D5B22A31E500}" type="presParOf" srcId="{E7C1A46B-42B7-4307-8BBF-AD469A7D18B1}" destId="{709E061C-8E92-4D2C-9F09-5AAABCA427DA}" srcOrd="10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4AC9ED-ADF8-48A2-9C9D-8AC6320ED946}">
      <dsp:nvSpPr>
        <dsp:cNvPr id="0" name=""/>
        <dsp:cNvSpPr/>
      </dsp:nvSpPr>
      <dsp:spPr>
        <a:xfrm>
          <a:off x="0" y="156212"/>
          <a:ext cx="2880816" cy="17284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Комплексная диагностика 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0" y="156212"/>
        <a:ext cx="2880816" cy="1728489"/>
      </dsp:txXfrm>
    </dsp:sp>
    <dsp:sp modelId="{59CDF93D-CACE-4072-8E2D-9DE47FD2C5CF}">
      <dsp:nvSpPr>
        <dsp:cNvPr id="0" name=""/>
        <dsp:cNvSpPr/>
      </dsp:nvSpPr>
      <dsp:spPr>
        <a:xfrm>
          <a:off x="3130842" y="156212"/>
          <a:ext cx="2880816" cy="17284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Развивающая и коррекционная деятельность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130842" y="156212"/>
        <a:ext cx="2880816" cy="1728489"/>
      </dsp:txXfrm>
    </dsp:sp>
    <dsp:sp modelId="{E460D9AA-E708-42D5-80EB-E09B33428A8D}">
      <dsp:nvSpPr>
        <dsp:cNvPr id="0" name=""/>
        <dsp:cNvSpPr/>
      </dsp:nvSpPr>
      <dsp:spPr>
        <a:xfrm>
          <a:off x="6337796" y="194066"/>
          <a:ext cx="2880816" cy="172848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Консультирование и просвещение педагогов, родителей, других участников образовательного процесса </a:t>
          </a:r>
        </a:p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337796" y="194066"/>
        <a:ext cx="2880816" cy="1728489"/>
      </dsp:txXfrm>
    </dsp:sp>
    <dsp:sp modelId="{9CA71274-6C1E-4771-A28F-2F7BA5C06004}">
      <dsp:nvSpPr>
        <dsp:cNvPr id="0" name=""/>
        <dsp:cNvSpPr/>
      </dsp:nvSpPr>
      <dsp:spPr>
        <a:xfrm>
          <a:off x="1365723" y="2210638"/>
          <a:ext cx="3094198" cy="199523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Деятельность по определению и корректировке компонентов индивидуальной образовательной программы в структуре ИОМ 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65723" y="2210638"/>
        <a:ext cx="3094198" cy="1995230"/>
      </dsp:txXfrm>
    </dsp:sp>
    <dsp:sp modelId="{65F4C21B-A5FD-4C33-BAD2-5D90DB0611B9}">
      <dsp:nvSpPr>
        <dsp:cNvPr id="0" name=""/>
        <dsp:cNvSpPr/>
      </dsp:nvSpPr>
      <dsp:spPr>
        <a:xfrm>
          <a:off x="4762782" y="2199212"/>
          <a:ext cx="3104886" cy="199523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38100" dist="25400" dir="5400000" rotWithShape="0">
            <a:srgbClr val="000000">
              <a:alpha val="2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kern="1200" dirty="0" smtClean="0">
              <a:latin typeface="Arial" panose="020B0604020202020204" pitchFamily="34" charset="0"/>
              <a:ea typeface="Times New Roman"/>
              <a:cs typeface="Arial" panose="020B0604020202020204" pitchFamily="34" charset="0"/>
            </a:rPr>
            <a:t>Социально-диспетчерская деятельность (в рамках взаимодействия отдельных специалистов и служб помощи ребенку и его семье)</a:t>
          </a:r>
          <a:endParaRPr lang="ru-RU" sz="1800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762782" y="2199212"/>
        <a:ext cx="3104886" cy="19952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73B768-6BA4-455A-A440-0C6E7AE412F6}">
      <dsp:nvSpPr>
        <dsp:cNvPr id="0" name=""/>
        <dsp:cNvSpPr/>
      </dsp:nvSpPr>
      <dsp:spPr>
        <a:xfrm rot="21300000">
          <a:off x="26904" y="1774798"/>
          <a:ext cx="8713470" cy="997823"/>
        </a:xfrm>
        <a:prstGeom prst="mathMinus">
          <a:avLst/>
        </a:prstGeom>
        <a:solidFill>
          <a:srgbClr val="FDA023">
            <a:tint val="60000"/>
            <a:hueOff val="0"/>
            <a:satOff val="0"/>
            <a:lumOff val="0"/>
            <a:alphaOff val="0"/>
          </a:srgb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3A7F67-5966-4ECB-BAD0-691DB5C6FD93}">
      <dsp:nvSpPr>
        <dsp:cNvPr id="0" name=""/>
        <dsp:cNvSpPr/>
      </dsp:nvSpPr>
      <dsp:spPr>
        <a:xfrm>
          <a:off x="977034" y="247925"/>
          <a:ext cx="2630183" cy="1818968"/>
        </a:xfrm>
        <a:prstGeom prst="downArrow">
          <a:avLst/>
        </a:prstGeom>
        <a:solidFill>
          <a:srgbClr val="FDA023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276085-51E2-4989-A534-6BB483A51A7B}">
      <dsp:nvSpPr>
        <dsp:cNvPr id="0" name=""/>
        <dsp:cNvSpPr/>
      </dsp:nvSpPr>
      <dsp:spPr>
        <a:xfrm>
          <a:off x="4646657" y="0"/>
          <a:ext cx="2805529" cy="1909916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Приспособление образовательной среды к возможностям ребенка</a:t>
          </a:r>
          <a:endParaRPr lang="ru-RU" sz="2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+mn-cs"/>
          </a:endParaRPr>
        </a:p>
      </dsp:txBody>
      <dsp:txXfrm>
        <a:off x="4646657" y="0"/>
        <a:ext cx="2805529" cy="1909916"/>
      </dsp:txXfrm>
    </dsp:sp>
    <dsp:sp modelId="{7483D5F7-3022-442D-B67E-0B87C1355BA3}">
      <dsp:nvSpPr>
        <dsp:cNvPr id="0" name=""/>
        <dsp:cNvSpPr/>
      </dsp:nvSpPr>
      <dsp:spPr>
        <a:xfrm>
          <a:off x="5085021" y="2501081"/>
          <a:ext cx="2630183" cy="1818968"/>
        </a:xfrm>
        <a:prstGeom prst="upArrow">
          <a:avLst/>
        </a:prstGeom>
        <a:solidFill>
          <a:srgbClr val="FDA023">
            <a:hueOff val="0"/>
            <a:satOff val="0"/>
            <a:lumOff val="0"/>
            <a:alphaOff val="0"/>
          </a:srgbClr>
        </a:solidFill>
        <a:ln>
          <a:noFill/>
        </a:ln>
        <a:effectLst>
          <a:outerShdw blurRad="38100" dist="38100" dir="4800000" sx="98000" sy="98000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7FDDE0-EAE7-4040-BBCD-D27839C0FDE7}">
      <dsp:nvSpPr>
        <dsp:cNvPr id="0" name=""/>
        <dsp:cNvSpPr/>
      </dsp:nvSpPr>
      <dsp:spPr>
        <a:xfrm>
          <a:off x="1315091" y="2637503"/>
          <a:ext cx="2805529" cy="1909916"/>
        </a:xfrm>
        <a:prstGeom prst="rect">
          <a:avLst/>
        </a:prstGeom>
        <a:noFill/>
        <a:ln w="9525" cap="flat" cmpd="sng" algn="ctr">
          <a:solidFill>
            <a:sysClr val="windowText" lastClr="000000">
              <a:alpha val="0"/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Специально организованное «</a:t>
          </a:r>
          <a:r>
            <a:rPr lang="ru-RU" sz="2300" kern="1200" dirty="0" err="1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доразвитие</a:t>
          </a:r>
          <a:r>
            <a:rPr lang="ru-RU" sz="23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" panose="020B0604020202020204" pitchFamily="34" charset="0"/>
              <a:ea typeface="+mn-ea"/>
              <a:cs typeface="+mn-cs"/>
            </a:rPr>
            <a:t>» ребенка</a:t>
          </a:r>
          <a:endParaRPr lang="ru-RU" sz="2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+mn-cs"/>
          </a:endParaRPr>
        </a:p>
      </dsp:txBody>
      <dsp:txXfrm>
        <a:off x="1315091" y="2637503"/>
        <a:ext cx="2805529" cy="190991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83580A-2BFE-459A-B19F-C639E7756C83}">
      <dsp:nvSpPr>
        <dsp:cNvPr id="0" name=""/>
        <dsp:cNvSpPr/>
      </dsp:nvSpPr>
      <dsp:spPr>
        <a:xfrm>
          <a:off x="1228127" y="38098"/>
          <a:ext cx="8353104" cy="6578602"/>
        </a:xfrm>
        <a:prstGeom prst="flowChartExtra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C7AC8F-B70F-4AA7-82B2-ABF7DACDEECC}">
      <dsp:nvSpPr>
        <dsp:cNvPr id="0" name=""/>
        <dsp:cNvSpPr/>
      </dsp:nvSpPr>
      <dsp:spPr>
        <a:xfrm>
          <a:off x="5455522" y="666129"/>
          <a:ext cx="4325620" cy="1182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Технология деятельности </a:t>
          </a:r>
          <a:r>
            <a:rPr lang="ru-RU" sz="2100" kern="1200" dirty="0" err="1" smtClean="0"/>
            <a:t>ППк</a:t>
          </a:r>
          <a:endParaRPr lang="ru-RU" sz="2100" kern="1200" dirty="0"/>
        </a:p>
      </dsp:txBody>
      <dsp:txXfrm>
        <a:off x="5513261" y="723868"/>
        <a:ext cx="4210142" cy="1067308"/>
      </dsp:txXfrm>
    </dsp:sp>
    <dsp:sp modelId="{225DB4F5-B5A7-4894-B920-DD7D675C76A0}">
      <dsp:nvSpPr>
        <dsp:cNvPr id="0" name=""/>
        <dsp:cNvSpPr/>
      </dsp:nvSpPr>
      <dsp:spPr>
        <a:xfrm>
          <a:off x="5455522" y="1996764"/>
          <a:ext cx="4325620" cy="1182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Технология индивидуального психолого-педагогического сопровождения</a:t>
          </a:r>
          <a:endParaRPr lang="ru-RU" sz="2100" kern="1200" dirty="0"/>
        </a:p>
      </dsp:txBody>
      <dsp:txXfrm>
        <a:off x="5513261" y="2054503"/>
        <a:ext cx="4210142" cy="1067308"/>
      </dsp:txXfrm>
    </dsp:sp>
    <dsp:sp modelId="{3E1E83F1-A6DE-47FB-9727-60157723FBF8}">
      <dsp:nvSpPr>
        <dsp:cNvPr id="0" name=""/>
        <dsp:cNvSpPr/>
      </dsp:nvSpPr>
      <dsp:spPr>
        <a:xfrm>
          <a:off x="5455522" y="3327399"/>
          <a:ext cx="4325620" cy="1182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Технология психолого-педагогического сопровождения родителей</a:t>
          </a:r>
          <a:endParaRPr lang="ru-RU" sz="2100" kern="1200" dirty="0"/>
        </a:p>
      </dsp:txBody>
      <dsp:txXfrm>
        <a:off x="5513261" y="3385138"/>
        <a:ext cx="4210142" cy="1067308"/>
      </dsp:txXfrm>
    </dsp:sp>
    <dsp:sp modelId="{9AF1FE86-FCFA-449C-AD1E-CCE0AEC14A0A}">
      <dsp:nvSpPr>
        <dsp:cNvPr id="0" name=""/>
        <dsp:cNvSpPr/>
      </dsp:nvSpPr>
      <dsp:spPr>
        <a:xfrm>
          <a:off x="5455522" y="4658035"/>
          <a:ext cx="4325620" cy="1182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Технология поддержки педагогов</a:t>
          </a:r>
          <a:endParaRPr lang="ru-RU" sz="2100" kern="1200" dirty="0"/>
        </a:p>
      </dsp:txBody>
      <dsp:txXfrm>
        <a:off x="5513261" y="4715774"/>
        <a:ext cx="4210142" cy="10673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C2C253-CC56-4DBE-8F3D-61A5B1D88ACB}">
      <dsp:nvSpPr>
        <dsp:cNvPr id="0" name=""/>
        <dsp:cNvSpPr/>
      </dsp:nvSpPr>
      <dsp:spPr>
        <a:xfrm>
          <a:off x="2246" y="1684299"/>
          <a:ext cx="4042067" cy="2235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Психолого-медико-педагогический консилиум (</a:t>
          </a:r>
          <a:r>
            <a:rPr lang="ru-RU" sz="2700" kern="1200" dirty="0" err="1" smtClean="0">
              <a:solidFill>
                <a:schemeClr val="tx1"/>
              </a:solidFill>
            </a:rPr>
            <a:t>ПМПк</a:t>
          </a:r>
          <a:r>
            <a:rPr lang="ru-RU" sz="2700" kern="1200" dirty="0" smtClean="0">
              <a:solidFill>
                <a:schemeClr val="tx1"/>
              </a:solidFill>
            </a:rPr>
            <a:t>)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2246" y="1684299"/>
        <a:ext cx="4042067" cy="1490197"/>
      </dsp:txXfrm>
    </dsp:sp>
    <dsp:sp modelId="{0AB2B52C-C827-4566-BE77-92515D853D39}">
      <dsp:nvSpPr>
        <dsp:cNvPr id="0" name=""/>
        <dsp:cNvSpPr/>
      </dsp:nvSpPr>
      <dsp:spPr>
        <a:xfrm>
          <a:off x="1335216" y="3184335"/>
          <a:ext cx="3031914" cy="1593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1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Письмо Министерства образования РФ от 27.03. 2000 г. N 27/901-6 «О Психолого-медико-педагогическом консилиуме (</a:t>
          </a:r>
          <a:r>
            <a:rPr lang="ru-RU" sz="15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ПМПк</a:t>
          </a:r>
          <a:r>
            <a:rPr lang="ru-RU" sz="15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) образовательного учреждения»</a:t>
          </a:r>
          <a:endParaRPr lang="ru-RU" sz="1500" kern="1200" dirty="0"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1381877" y="3230996"/>
        <a:ext cx="2938592" cy="1499801"/>
      </dsp:txXfrm>
    </dsp:sp>
    <dsp:sp modelId="{7935E010-70BE-4C8C-8972-32CC306CA304}">
      <dsp:nvSpPr>
        <dsp:cNvPr id="0" name=""/>
        <dsp:cNvSpPr/>
      </dsp:nvSpPr>
      <dsp:spPr>
        <a:xfrm rot="21592246">
          <a:off x="4530807" y="1919400"/>
          <a:ext cx="1031369" cy="100635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530807" y="2121012"/>
        <a:ext cx="729462" cy="603814"/>
      </dsp:txXfrm>
    </dsp:sp>
    <dsp:sp modelId="{7F08977A-9C31-40D0-AFDB-BC20ECB3638E}">
      <dsp:nvSpPr>
        <dsp:cNvPr id="0" name=""/>
        <dsp:cNvSpPr/>
      </dsp:nvSpPr>
      <dsp:spPr>
        <a:xfrm>
          <a:off x="5990289" y="1670792"/>
          <a:ext cx="4042067" cy="22352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02870" numCol="1" spcCol="1270" anchor="t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chemeClr val="tx1"/>
              </a:solidFill>
            </a:rPr>
            <a:t>Психолого-педагогический консилиум (</a:t>
          </a:r>
          <a:r>
            <a:rPr lang="ru-RU" sz="2700" kern="1200" dirty="0" err="1" smtClean="0">
              <a:solidFill>
                <a:schemeClr val="tx1"/>
              </a:solidFill>
            </a:rPr>
            <a:t>ППк</a:t>
          </a:r>
          <a:r>
            <a:rPr lang="ru-RU" sz="2700" kern="1200" dirty="0" smtClean="0">
              <a:solidFill>
                <a:schemeClr val="tx1"/>
              </a:solidFill>
            </a:rPr>
            <a:t>)</a:t>
          </a:r>
          <a:endParaRPr lang="ru-RU" sz="2700" kern="1200" dirty="0">
            <a:solidFill>
              <a:schemeClr val="tx1"/>
            </a:solidFill>
          </a:endParaRPr>
        </a:p>
      </dsp:txBody>
      <dsp:txXfrm>
        <a:off x="5990289" y="1670792"/>
        <a:ext cx="4042067" cy="1490197"/>
      </dsp:txXfrm>
    </dsp:sp>
    <dsp:sp modelId="{4D6BAFB7-A6E1-459B-95E8-E6CE557E56EC}">
      <dsp:nvSpPr>
        <dsp:cNvPr id="0" name=""/>
        <dsp:cNvSpPr/>
      </dsp:nvSpPr>
      <dsp:spPr>
        <a:xfrm>
          <a:off x="7303372" y="3160716"/>
          <a:ext cx="3073952" cy="16471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Распоряжение </a:t>
          </a:r>
          <a:r>
            <a:rPr lang="ru-RU" sz="1500" kern="1200" dirty="0" err="1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Минпросвещения</a:t>
          </a:r>
          <a:r>
            <a:rPr lang="ru-RU" sz="15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 России от 09.09.2019 N Р-93</a:t>
          </a:r>
          <a:br>
            <a:rPr lang="ru-RU" sz="15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500" kern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rPr>
            <a:t>"Об утверждении примерного Положения о психолого-педагогическом консилиуме образовательной организации"</a:t>
          </a:r>
          <a:endParaRPr lang="ru-RU" sz="1500" kern="1200" dirty="0"/>
        </a:p>
      </dsp:txBody>
      <dsp:txXfrm>
        <a:off x="7351615" y="3208959"/>
        <a:ext cx="2977466" cy="15506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DB3EAF-26B0-4110-8367-7925AE92A62F}">
      <dsp:nvSpPr>
        <dsp:cNvPr id="0" name=""/>
        <dsp:cNvSpPr/>
      </dsp:nvSpPr>
      <dsp:spPr>
        <a:xfrm>
          <a:off x="2987040" y="531"/>
          <a:ext cx="4480560" cy="2071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 графику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не реже 1 раза в полугодие</a:t>
          </a:r>
          <a:endParaRPr lang="ru-RU" sz="1400" kern="1200" dirty="0"/>
        </a:p>
      </dsp:txBody>
      <dsp:txXfrm>
        <a:off x="2987040" y="259476"/>
        <a:ext cx="3703725" cy="1553669"/>
      </dsp:txXfrm>
    </dsp:sp>
    <dsp:sp modelId="{3ECFCCBA-18B2-44B8-883B-64BB0C45EA9F}">
      <dsp:nvSpPr>
        <dsp:cNvPr id="0" name=""/>
        <dsp:cNvSpPr/>
      </dsp:nvSpPr>
      <dsp:spPr>
        <a:xfrm>
          <a:off x="0" y="531"/>
          <a:ext cx="2987040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Плановые заседания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01125" y="101656"/>
        <a:ext cx="2784790" cy="1869309"/>
      </dsp:txXfrm>
    </dsp:sp>
    <dsp:sp modelId="{448FDAE5-8388-44FD-8047-DB18FBC4B2AA}">
      <dsp:nvSpPr>
        <dsp:cNvPr id="0" name=""/>
        <dsp:cNvSpPr/>
      </dsp:nvSpPr>
      <dsp:spPr>
        <a:xfrm>
          <a:off x="2987040" y="2279246"/>
          <a:ext cx="4480560" cy="20715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rPr>
            <a:t>При зачислении нового обучающегося, нуждающегося в  ППС</a:t>
          </a:r>
          <a:endParaRPr lang="ru-RU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n-lt"/>
            </a:rPr>
            <a:t>При отрицательной динамике обучения и развития;</a:t>
          </a:r>
          <a:endParaRPr lang="ru-RU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n-lt"/>
            </a:rPr>
            <a:t>По запросу родителей, педагогов</a:t>
          </a:r>
          <a:endParaRPr lang="ru-RU" sz="1400" kern="1200" dirty="0">
            <a:latin typeface="+mn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n-lt"/>
            </a:rPr>
            <a:t>В конфликтных случаях и др.</a:t>
          </a:r>
          <a:endParaRPr lang="ru-RU" sz="1400" kern="1200" dirty="0">
            <a:latin typeface="+mn-lt"/>
          </a:endParaRPr>
        </a:p>
      </dsp:txBody>
      <dsp:txXfrm>
        <a:off x="2987040" y="2538191"/>
        <a:ext cx="3703725" cy="1553669"/>
      </dsp:txXfrm>
    </dsp:sp>
    <dsp:sp modelId="{97A437F9-5E16-4886-BB25-AE053C366732}">
      <dsp:nvSpPr>
        <dsp:cNvPr id="0" name=""/>
        <dsp:cNvSpPr/>
      </dsp:nvSpPr>
      <dsp:spPr>
        <a:xfrm>
          <a:off x="0" y="2279246"/>
          <a:ext cx="2987040" cy="20715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55245" rIns="110490" bIns="5524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>
              <a:solidFill>
                <a:schemeClr val="tx2">
                  <a:lumMod val="75000"/>
                </a:schemeClr>
              </a:solidFill>
            </a:rPr>
            <a:t>Внеплановые заседания</a:t>
          </a:r>
          <a:endParaRPr lang="ru-RU" sz="29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01125" y="2380371"/>
        <a:ext cx="2784790" cy="186930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675E71-5E66-4C55-8A8B-F1064EFB3356}">
      <dsp:nvSpPr>
        <dsp:cNvPr id="0" name=""/>
        <dsp:cNvSpPr/>
      </dsp:nvSpPr>
      <dsp:spPr>
        <a:xfrm>
          <a:off x="816102" y="0"/>
          <a:ext cx="9249156" cy="497132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25414C-03E0-4DD2-9FAA-A4E5EBD41455}">
      <dsp:nvSpPr>
        <dsp:cNvPr id="0" name=""/>
        <dsp:cNvSpPr/>
      </dsp:nvSpPr>
      <dsp:spPr>
        <a:xfrm>
          <a:off x="2988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r>
            <a:rPr lang="ru-RU" sz="1200" kern="1200" dirty="0" smtClean="0">
              <a:solidFill>
                <a:schemeClr val="tx1"/>
              </a:solidFill>
            </a:rPr>
            <a:t>− </a:t>
          </a:r>
          <a:r>
            <a:rPr lang="ru-RU" sz="1300" kern="1200" dirty="0" smtClean="0">
              <a:solidFill>
                <a:schemeClr val="tx1"/>
              </a:solidFill>
            </a:rPr>
            <a:t>Инициатива родителей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− Инициатива сотрудников ОО + письменное согласие родителей 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87931" y="1576340"/>
        <a:ext cx="1570175" cy="1818643"/>
      </dsp:txXfrm>
    </dsp:sp>
    <dsp:sp modelId="{5190C2B6-7BA9-45EA-95FB-A0B94C7A4DC6}">
      <dsp:nvSpPr>
        <dsp:cNvPr id="0" name=""/>
        <dsp:cNvSpPr/>
      </dsp:nvSpPr>
      <dsp:spPr>
        <a:xfrm>
          <a:off x="1830052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− Задачи обследования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− Возрастные, психофизические и др. особенности ребенка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1914995" y="1576340"/>
        <a:ext cx="1570175" cy="1818643"/>
      </dsp:txXfrm>
    </dsp:sp>
    <dsp:sp modelId="{1478E6CA-466E-4AE7-A7FC-2C03C3F9BE77}">
      <dsp:nvSpPr>
        <dsp:cNvPr id="0" name=""/>
        <dsp:cNvSpPr/>
      </dsp:nvSpPr>
      <dsp:spPr>
        <a:xfrm>
          <a:off x="3657117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Обследование каждым специалистом </a:t>
          </a:r>
          <a:r>
            <a:rPr lang="ru-RU" sz="1300" kern="1200" dirty="0" err="1" smtClean="0">
              <a:solidFill>
                <a:schemeClr val="tx1"/>
              </a:solidFill>
            </a:rPr>
            <a:t>ППк</a:t>
          </a:r>
          <a:r>
            <a:rPr lang="ru-RU" sz="1300" kern="1200" dirty="0" smtClean="0">
              <a:solidFill>
                <a:schemeClr val="tx1"/>
              </a:solidFill>
            </a:rPr>
            <a:t> .</a:t>
          </a:r>
        </a:p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Заключение по результатам обследования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3742060" y="1576340"/>
        <a:ext cx="1570175" cy="1818643"/>
      </dsp:txXfrm>
    </dsp:sp>
    <dsp:sp modelId="{7F3AB95F-2A9F-4EB5-8E73-DC633BB742D5}">
      <dsp:nvSpPr>
        <dsp:cNvPr id="0" name=""/>
        <dsp:cNvSpPr/>
      </dsp:nvSpPr>
      <dsp:spPr>
        <a:xfrm>
          <a:off x="5484181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Заседание </a:t>
          </a:r>
          <a:r>
            <a:rPr lang="ru-RU" sz="1300" kern="1200" dirty="0" err="1" smtClean="0">
              <a:solidFill>
                <a:schemeClr val="tx1"/>
              </a:solidFill>
            </a:rPr>
            <a:t>ППк</a:t>
          </a:r>
          <a:r>
            <a:rPr lang="ru-RU" sz="1300" kern="1200" dirty="0" smtClean="0">
              <a:solidFill>
                <a:schemeClr val="tx1"/>
              </a:solidFill>
            </a:rPr>
            <a:t>, обсуждение результатов обследования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5569124" y="1576340"/>
        <a:ext cx="1570175" cy="1818643"/>
      </dsp:txXfrm>
    </dsp:sp>
    <dsp:sp modelId="{ECF16C40-B2BB-4F35-9855-7D771804721A}">
      <dsp:nvSpPr>
        <dsp:cNvPr id="0" name=""/>
        <dsp:cNvSpPr/>
      </dsp:nvSpPr>
      <dsp:spPr>
        <a:xfrm>
          <a:off x="7311245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300" kern="1200" dirty="0" smtClean="0">
              <a:solidFill>
                <a:schemeClr val="tx1"/>
              </a:solidFill>
            </a:rPr>
            <a:t>Коллегиальное заключение </a:t>
          </a:r>
          <a:r>
            <a:rPr lang="ru-RU" sz="1300" kern="1200" dirty="0" err="1" smtClean="0">
              <a:solidFill>
                <a:schemeClr val="tx1"/>
              </a:solidFill>
            </a:rPr>
            <a:t>ППк</a:t>
          </a:r>
          <a:endParaRPr lang="ru-RU" sz="1300" kern="1200" dirty="0" smtClean="0">
            <a:solidFill>
              <a:schemeClr val="tx1"/>
            </a:solidFill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7396188" y="1576340"/>
        <a:ext cx="1570175" cy="1818643"/>
      </dsp:txXfrm>
    </dsp:sp>
    <dsp:sp modelId="{709E061C-8E92-4D2C-9F09-5AAABCA427DA}">
      <dsp:nvSpPr>
        <dsp:cNvPr id="0" name=""/>
        <dsp:cNvSpPr/>
      </dsp:nvSpPr>
      <dsp:spPr>
        <a:xfrm>
          <a:off x="9138310" y="1491397"/>
          <a:ext cx="1740061" cy="19885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solidFill>
                <a:schemeClr val="tx1"/>
              </a:solidFill>
            </a:rPr>
            <a:t>Рекомендации участникам образовательных отношений</a:t>
          </a:r>
          <a:endParaRPr lang="ru-RU" sz="1300" kern="1200" dirty="0">
            <a:solidFill>
              <a:schemeClr val="tx1"/>
            </a:solidFill>
          </a:endParaRPr>
        </a:p>
      </dsp:txBody>
      <dsp:txXfrm>
        <a:off x="9223253" y="1576340"/>
        <a:ext cx="1570175" cy="18186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526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17.02.2020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4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17.02.2020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8644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17.02.2020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628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17.02.2020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117313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073E87"/>
                </a:solidFill>
              </a:rPr>
              <a:pPr/>
              <a:t>17.02.2020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73E87"/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srgbClr val="073E87"/>
                </a:solidFill>
              </a:rPr>
              <a:pPr/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781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4698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883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120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652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096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96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12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4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1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743CC-380E-442A-B28F-93C782CE128A}" type="datetimeFigureOut">
              <a:rPr lang="ru-RU" smtClean="0"/>
              <a:t>17.02.2020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78C40B-56BD-43C5-823C-9C7A6029F8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99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EEF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и содержание деятельности психолого-педагогического консилиума (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образовательной организации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89800" y="5202238"/>
            <a:ext cx="4329112" cy="1655762"/>
          </a:xfrm>
        </p:spPr>
        <p:txBody>
          <a:bodyPr/>
          <a:lstStyle/>
          <a:p>
            <a:pPr lvl="0" algn="r" defTabSz="729051">
              <a:spcBef>
                <a:spcPts val="0"/>
              </a:spcBef>
            </a:pPr>
            <a:r>
              <a:rPr lang="ru-RU" sz="19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Теплякова Елена </a:t>
            </a:r>
            <a:r>
              <a:rPr lang="ru-RU" sz="1914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Рифовна</a:t>
            </a:r>
            <a:r>
              <a:rPr lang="ru-RU" sz="19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0" algn="r" defTabSz="729051">
              <a:spcBef>
                <a:spcPts val="0"/>
              </a:spcBef>
            </a:pPr>
            <a:r>
              <a:rPr lang="ru-RU" sz="19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директор МАУ «ЦППМСП </a:t>
            </a:r>
          </a:p>
          <a:p>
            <a:pPr lvl="0" algn="r" defTabSz="729051">
              <a:spcBef>
                <a:spcPts val="0"/>
              </a:spcBef>
            </a:pPr>
            <a:r>
              <a:rPr lang="ru-RU" sz="19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Курчатовского района г. Челябинска», </a:t>
            </a:r>
          </a:p>
          <a:p>
            <a:pPr lvl="0" algn="r" defTabSz="729051">
              <a:spcBef>
                <a:spcPts val="0"/>
              </a:spcBef>
            </a:pPr>
            <a:r>
              <a:rPr lang="ru-RU" sz="1914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кандидат педагогических наук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68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Формы и содержание деятельности специалистов сопровождения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4919620"/>
              </p:ext>
            </p:extLst>
          </p:nvPr>
        </p:nvGraphicFramePr>
        <p:xfrm>
          <a:off x="2286000" y="2133599"/>
          <a:ext cx="9218613" cy="43999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0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Принципы сопровождения ребенка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730801" y="2133599"/>
            <a:ext cx="6424419" cy="4398027"/>
            <a:chOff x="3730801" y="2133599"/>
            <a:chExt cx="6424419" cy="4398027"/>
          </a:xfrm>
        </p:grpSpPr>
        <p:sp>
          <p:nvSpPr>
            <p:cNvPr id="6" name="Полилиния 5"/>
            <p:cNvSpPr/>
            <p:nvPr/>
          </p:nvSpPr>
          <p:spPr>
            <a:xfrm rot="21600000">
              <a:off x="4093497" y="2135505"/>
              <a:ext cx="6061723" cy="709737"/>
            </a:xfrm>
            <a:custGeom>
              <a:avLst/>
              <a:gdLst>
                <a:gd name="connsiteX0" fmla="*/ 0 w 6061723"/>
                <a:gd name="connsiteY0" fmla="*/ 0 h 709735"/>
                <a:gd name="connsiteX1" fmla="*/ 5706856 w 6061723"/>
                <a:gd name="connsiteY1" fmla="*/ 0 h 709735"/>
                <a:gd name="connsiteX2" fmla="*/ 6061723 w 6061723"/>
                <a:gd name="connsiteY2" fmla="*/ 354868 h 709735"/>
                <a:gd name="connsiteX3" fmla="*/ 5706856 w 6061723"/>
                <a:gd name="connsiteY3" fmla="*/ 709735 h 709735"/>
                <a:gd name="connsiteX4" fmla="*/ 0 w 6061723"/>
                <a:gd name="connsiteY4" fmla="*/ 709735 h 709735"/>
                <a:gd name="connsiteX5" fmla="*/ 0 w 6061723"/>
                <a:gd name="connsiteY5" fmla="*/ 0 h 70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1723" h="709735">
                  <a:moveTo>
                    <a:pt x="6061723" y="709734"/>
                  </a:moveTo>
                  <a:lnTo>
                    <a:pt x="354867" y="709734"/>
                  </a:lnTo>
                  <a:lnTo>
                    <a:pt x="0" y="354867"/>
                  </a:lnTo>
                  <a:lnTo>
                    <a:pt x="354867" y="1"/>
                  </a:lnTo>
                  <a:lnTo>
                    <a:pt x="6061723" y="1"/>
                  </a:lnTo>
                  <a:lnTo>
                    <a:pt x="6061723" y="709734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407" tIns="60961" rIns="113792" bIns="60961" numCol="1" spcCol="1270" anchor="ctr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1600" kern="1200" dirty="0" smtClean="0">
                <a:latin typeface="+mj-lt"/>
                <a:ea typeface="Times New Roman"/>
                <a:cs typeface="Times New Roman"/>
              </a:endParaRP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Рекомендательный (необязательный для исполнения) характер</a:t>
              </a:r>
              <a:endParaRPr lang="ru-RU" sz="1800" kern="1200" dirty="0" smtClean="0">
                <a:latin typeface="+mj-lt"/>
                <a:ea typeface="Calibri"/>
                <a:cs typeface="Times New Roman"/>
              </a:endParaRPr>
            </a:p>
            <a:p>
              <a:pPr lvl="0" defTabSz="2400300">
                <a:spcBef>
                  <a:spcPct val="0"/>
                </a:spcBef>
                <a:spcAft>
                  <a:spcPct val="35000"/>
                </a:spcAft>
              </a:pPr>
              <a:endParaRPr lang="ru-RU" kern="1200" dirty="0">
                <a:latin typeface="+mj-lt"/>
              </a:endParaRPr>
            </a:p>
          </p:txBody>
        </p:sp>
        <p:sp>
          <p:nvSpPr>
            <p:cNvPr id="7" name="Овал 6"/>
            <p:cNvSpPr/>
            <p:nvPr/>
          </p:nvSpPr>
          <p:spPr>
            <a:xfrm>
              <a:off x="3730801" y="2133599"/>
              <a:ext cx="709735" cy="70973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Полилиния 7"/>
            <p:cNvSpPr/>
            <p:nvPr/>
          </p:nvSpPr>
          <p:spPr>
            <a:xfrm rot="21600000">
              <a:off x="4093497" y="3057101"/>
              <a:ext cx="6061723" cy="709737"/>
            </a:xfrm>
            <a:custGeom>
              <a:avLst/>
              <a:gdLst>
                <a:gd name="connsiteX0" fmla="*/ 0 w 6061723"/>
                <a:gd name="connsiteY0" fmla="*/ 0 h 709735"/>
                <a:gd name="connsiteX1" fmla="*/ 5706856 w 6061723"/>
                <a:gd name="connsiteY1" fmla="*/ 0 h 709735"/>
                <a:gd name="connsiteX2" fmla="*/ 6061723 w 6061723"/>
                <a:gd name="connsiteY2" fmla="*/ 354868 h 709735"/>
                <a:gd name="connsiteX3" fmla="*/ 5706856 w 6061723"/>
                <a:gd name="connsiteY3" fmla="*/ 709735 h 709735"/>
                <a:gd name="connsiteX4" fmla="*/ 0 w 6061723"/>
                <a:gd name="connsiteY4" fmla="*/ 709735 h 709735"/>
                <a:gd name="connsiteX5" fmla="*/ 0 w 6061723"/>
                <a:gd name="connsiteY5" fmla="*/ 0 h 70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1723" h="709735">
                  <a:moveTo>
                    <a:pt x="6061723" y="709734"/>
                  </a:moveTo>
                  <a:lnTo>
                    <a:pt x="354867" y="709734"/>
                  </a:lnTo>
                  <a:lnTo>
                    <a:pt x="0" y="354867"/>
                  </a:lnTo>
                  <a:lnTo>
                    <a:pt x="354867" y="1"/>
                  </a:lnTo>
                  <a:lnTo>
                    <a:pt x="6061723" y="1"/>
                  </a:lnTo>
                  <a:lnTo>
                    <a:pt x="6061723" y="709734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407" tIns="68581" rIns="128016" bIns="68581" numCol="1" spcCol="1270" anchor="ctr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Приоритет интересов сопровождаемого </a:t>
              </a:r>
              <a:endParaRPr lang="ru-RU" sz="1800" kern="1200" dirty="0" smtClean="0">
                <a:latin typeface="+mj-lt"/>
                <a:ea typeface="Times New Roman"/>
                <a:cs typeface="Times New Roman"/>
              </a:endParaRP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(«</a:t>
              </a: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на стороне        ребенка»)</a:t>
              </a:r>
              <a:endParaRPr lang="ru-RU" kern="1200" dirty="0" smtClean="0">
                <a:latin typeface="+mj-lt"/>
              </a:endParaRPr>
            </a:p>
            <a:p>
              <a:pPr lvl="0" defTabSz="2400300">
                <a:spcBef>
                  <a:spcPct val="0"/>
                </a:spcBef>
                <a:spcAft>
                  <a:spcPct val="35000"/>
                </a:spcAft>
              </a:pPr>
              <a:endParaRPr lang="ru-RU" kern="1200" dirty="0">
                <a:latin typeface="+mj-lt"/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3738630" y="3057102"/>
              <a:ext cx="709735" cy="70973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олилиния 9"/>
            <p:cNvSpPr/>
            <p:nvPr/>
          </p:nvSpPr>
          <p:spPr>
            <a:xfrm rot="21600000">
              <a:off x="4083799" y="4919040"/>
              <a:ext cx="6061723" cy="709736"/>
            </a:xfrm>
            <a:custGeom>
              <a:avLst/>
              <a:gdLst>
                <a:gd name="connsiteX0" fmla="*/ 0 w 6061723"/>
                <a:gd name="connsiteY0" fmla="*/ 0 h 709735"/>
                <a:gd name="connsiteX1" fmla="*/ 5706856 w 6061723"/>
                <a:gd name="connsiteY1" fmla="*/ 0 h 709735"/>
                <a:gd name="connsiteX2" fmla="*/ 6061723 w 6061723"/>
                <a:gd name="connsiteY2" fmla="*/ 354868 h 709735"/>
                <a:gd name="connsiteX3" fmla="*/ 5706856 w 6061723"/>
                <a:gd name="connsiteY3" fmla="*/ 709735 h 709735"/>
                <a:gd name="connsiteX4" fmla="*/ 0 w 6061723"/>
                <a:gd name="connsiteY4" fmla="*/ 709735 h 709735"/>
                <a:gd name="connsiteX5" fmla="*/ 0 w 6061723"/>
                <a:gd name="connsiteY5" fmla="*/ 0 h 70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1723" h="709735">
                  <a:moveTo>
                    <a:pt x="6061723" y="709734"/>
                  </a:moveTo>
                  <a:lnTo>
                    <a:pt x="354867" y="709734"/>
                  </a:lnTo>
                  <a:lnTo>
                    <a:pt x="0" y="354867"/>
                  </a:lnTo>
                  <a:lnTo>
                    <a:pt x="354867" y="1"/>
                  </a:lnTo>
                  <a:lnTo>
                    <a:pt x="6061723" y="1"/>
                  </a:lnTo>
                  <a:lnTo>
                    <a:pt x="6061723" y="709734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407" tIns="68581" rIns="128016" bIns="68579" numCol="1" spcCol="1270" anchor="ctr" anchorCtr="0">
              <a:no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err="1" smtClean="0">
                  <a:latin typeface="+mj-lt"/>
                  <a:ea typeface="Times New Roman"/>
                  <a:cs typeface="Times New Roman"/>
                </a:rPr>
                <a:t>Мультидисциплинарность</a:t>
              </a:r>
              <a:r>
                <a:rPr lang="ru-RU" sz="1800" kern="1200" smtClean="0">
                  <a:latin typeface="+mj-lt"/>
                  <a:ea typeface="Times New Roman"/>
                  <a:cs typeface="Times New Roman"/>
                </a:rPr>
                <a:t> </a:t>
              </a:r>
              <a:endParaRPr lang="ru-RU" sz="1800" kern="1200" smtClean="0">
                <a:latin typeface="+mj-lt"/>
                <a:ea typeface="Times New Roman"/>
                <a:cs typeface="Times New Roman"/>
              </a:endParaRP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smtClean="0">
                  <a:latin typeface="+mj-lt"/>
                  <a:ea typeface="Times New Roman"/>
                  <a:cs typeface="Times New Roman"/>
                </a:rPr>
                <a:t>(</a:t>
              </a: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комплексный подход) сопровождения</a:t>
              </a:r>
              <a:endParaRPr lang="ru-RU" kern="1200" dirty="0">
                <a:latin typeface="+mj-lt"/>
              </a:endParaRPr>
            </a:p>
          </p:txBody>
        </p:sp>
        <p:sp>
          <p:nvSpPr>
            <p:cNvPr id="13" name="Овал 12"/>
            <p:cNvSpPr/>
            <p:nvPr/>
          </p:nvSpPr>
          <p:spPr>
            <a:xfrm>
              <a:off x="3738630" y="4900295"/>
              <a:ext cx="709735" cy="70973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 rot="21600000">
              <a:off x="4093497" y="5821890"/>
              <a:ext cx="6061723" cy="709736"/>
            </a:xfrm>
            <a:custGeom>
              <a:avLst/>
              <a:gdLst>
                <a:gd name="connsiteX0" fmla="*/ 0 w 6061723"/>
                <a:gd name="connsiteY0" fmla="*/ 0 h 709735"/>
                <a:gd name="connsiteX1" fmla="*/ 5706856 w 6061723"/>
                <a:gd name="connsiteY1" fmla="*/ 0 h 709735"/>
                <a:gd name="connsiteX2" fmla="*/ 6061723 w 6061723"/>
                <a:gd name="connsiteY2" fmla="*/ 354868 h 709735"/>
                <a:gd name="connsiteX3" fmla="*/ 5706856 w 6061723"/>
                <a:gd name="connsiteY3" fmla="*/ 709735 h 709735"/>
                <a:gd name="connsiteX4" fmla="*/ 0 w 6061723"/>
                <a:gd name="connsiteY4" fmla="*/ 709735 h 709735"/>
                <a:gd name="connsiteX5" fmla="*/ 0 w 6061723"/>
                <a:gd name="connsiteY5" fmla="*/ 0 h 70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1723" h="709735">
                  <a:moveTo>
                    <a:pt x="6061723" y="709734"/>
                  </a:moveTo>
                  <a:lnTo>
                    <a:pt x="354867" y="709734"/>
                  </a:lnTo>
                  <a:lnTo>
                    <a:pt x="0" y="354867"/>
                  </a:lnTo>
                  <a:lnTo>
                    <a:pt x="354867" y="1"/>
                  </a:lnTo>
                  <a:lnTo>
                    <a:pt x="6061723" y="1"/>
                  </a:lnTo>
                  <a:lnTo>
                    <a:pt x="6061723" y="709734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407" tIns="68581" rIns="128016" bIns="68579" numCol="1" spcCol="1270" anchor="ctr" anchorCtr="0">
              <a:noAutofit/>
            </a:bodyPr>
            <a:lstStyle/>
            <a:p>
              <a:pPr marL="0" marR="0" lvl="0" indent="0" algn="l" defTabSz="2400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+mj-lt"/>
                  <a:ea typeface="Times New Roman"/>
                </a:rPr>
                <a:t>Стремление к </a:t>
              </a:r>
              <a:r>
                <a:rPr lang="ru-RU" sz="1800" kern="1200" dirty="0" err="1" smtClean="0">
                  <a:latin typeface="+mj-lt"/>
                  <a:ea typeface="Times New Roman"/>
                </a:rPr>
                <a:t>автономизации</a:t>
              </a:r>
              <a:endParaRPr lang="ru-RU" kern="1200" dirty="0">
                <a:latin typeface="+mj-lt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3738630" y="5821891"/>
              <a:ext cx="709735" cy="70973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 rot="21600000">
              <a:off x="4020272" y="3994076"/>
              <a:ext cx="6061723" cy="709736"/>
            </a:xfrm>
            <a:custGeom>
              <a:avLst/>
              <a:gdLst>
                <a:gd name="connsiteX0" fmla="*/ 0 w 6061723"/>
                <a:gd name="connsiteY0" fmla="*/ 0 h 709735"/>
                <a:gd name="connsiteX1" fmla="*/ 5706856 w 6061723"/>
                <a:gd name="connsiteY1" fmla="*/ 0 h 709735"/>
                <a:gd name="connsiteX2" fmla="*/ 6061723 w 6061723"/>
                <a:gd name="connsiteY2" fmla="*/ 354868 h 709735"/>
                <a:gd name="connsiteX3" fmla="*/ 5706856 w 6061723"/>
                <a:gd name="connsiteY3" fmla="*/ 709735 h 709735"/>
                <a:gd name="connsiteX4" fmla="*/ 0 w 6061723"/>
                <a:gd name="connsiteY4" fmla="*/ 709735 h 709735"/>
                <a:gd name="connsiteX5" fmla="*/ 0 w 6061723"/>
                <a:gd name="connsiteY5" fmla="*/ 0 h 70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061723" h="709735">
                  <a:moveTo>
                    <a:pt x="6061723" y="709734"/>
                  </a:moveTo>
                  <a:lnTo>
                    <a:pt x="354867" y="709734"/>
                  </a:lnTo>
                  <a:lnTo>
                    <a:pt x="0" y="354867"/>
                  </a:lnTo>
                  <a:lnTo>
                    <a:pt x="354867" y="1"/>
                  </a:lnTo>
                  <a:lnTo>
                    <a:pt x="6061723" y="1"/>
                  </a:lnTo>
                  <a:lnTo>
                    <a:pt x="6061723" y="709734"/>
                  </a:lnTo>
                  <a:close/>
                </a:path>
              </a:pathLst>
            </a:cu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2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490407" tIns="68581" rIns="128016" bIns="68580" numCol="1" spcCol="1270" anchor="ctr" anchorCtr="0">
              <a:noAutofit/>
            </a:bodyPr>
            <a:lstStyle/>
            <a:p>
              <a:pPr marL="0" marR="0" lvl="0" indent="0" algn="just" defTabSz="2400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lang="ru-RU" sz="1800" kern="1200" dirty="0" smtClean="0">
                <a:latin typeface="+mj-lt"/>
                <a:ea typeface="Times New Roman"/>
                <a:cs typeface="Times New Roman"/>
              </a:endParaRPr>
            </a:p>
            <a:p>
              <a:pPr marL="0" marR="0" lvl="0" indent="0" algn="just" defTabSz="2400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1200" dirty="0" smtClean="0">
                  <a:latin typeface="+mj-lt"/>
                  <a:ea typeface="Times New Roman"/>
                  <a:cs typeface="Times New Roman"/>
                </a:rPr>
                <a:t>Непрерывность сопровождения</a:t>
              </a:r>
              <a:endParaRPr lang="ru-RU" sz="1800" kern="1200" dirty="0" smtClean="0">
                <a:latin typeface="+mj-lt"/>
                <a:ea typeface="Calibri"/>
                <a:cs typeface="Times New Roman"/>
              </a:endParaRPr>
            </a:p>
            <a:p>
              <a:pPr marL="0" marR="0" lvl="0" indent="0" algn="just" defTabSz="2400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lang="ru-RU" kern="1200" dirty="0">
                <a:latin typeface="+mj-lt"/>
              </a:endParaRPr>
            </a:p>
          </p:txBody>
        </p:sp>
        <p:sp>
          <p:nvSpPr>
            <p:cNvPr id="11" name="Овал 10"/>
            <p:cNvSpPr/>
            <p:nvPr/>
          </p:nvSpPr>
          <p:spPr>
            <a:xfrm>
              <a:off x="3730801" y="3994078"/>
              <a:ext cx="709735" cy="709735"/>
            </a:xfrm>
            <a:prstGeom prst="ellipse">
              <a:avLst/>
            </a:prstGeom>
            <a:scene3d>
              <a:camera prst="orthographicFront">
                <a:rot lat="0" lon="0" rev="0"/>
              </a:camera>
              <a:lightRig rig="contrasting" dir="t">
                <a:rot lat="0" lon="0" rev="1200000"/>
              </a:lightRig>
            </a:scene3d>
            <a:sp3d z="300000" contourW="19050" prstMaterial="metal">
              <a:bevelT w="88900" h="203200"/>
              <a:bevelB w="165100" h="254000"/>
            </a:sp3d>
          </p:spPr>
          <p:style>
            <a:lnRef idx="0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fillRef>
            <a:effectRef idx="1">
              <a:schemeClr val="dk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2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val="17683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Сопровождение ребенка в образовательной среде</a:t>
            </a:r>
          </a:p>
        </p:txBody>
      </p:sp>
      <p:graphicFrame>
        <p:nvGraphicFramePr>
          <p:cNvPr id="8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8220705"/>
              </p:ext>
            </p:extLst>
          </p:nvPr>
        </p:nvGraphicFramePr>
        <p:xfrm>
          <a:off x="2737332" y="2133599"/>
          <a:ext cx="8767279" cy="4547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958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9112" y="179973"/>
            <a:ext cx="9325500" cy="14790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Категории детей, нуждающихся в психолого-педагогическом (ПМП) сопровождении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452688" y="2172789"/>
            <a:ext cx="9739312" cy="4546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 с ОВЗ;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дети-инвалиды;</a:t>
            </a:r>
            <a:endParaRPr lang="ru-RU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 с хроническими соматическими заболеваниями;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 </a:t>
            </a:r>
            <a:r>
              <a:rPr lang="ru-RU" sz="2400" dirty="0" err="1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дезадаптивными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формами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поведения (школьная, социальная, эмоционально-аффективная и др.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дезадаптация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);</a:t>
            </a:r>
            <a:endParaRPr lang="ru-RU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 с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девиантным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(в том числе суицидальным),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делинквентным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поведением;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дети, оказавшиеся в трудной жизненной ситуации;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дети мигрантов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93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рапеция 6"/>
          <p:cNvSpPr/>
          <p:nvPr/>
        </p:nvSpPr>
        <p:spPr>
          <a:xfrm>
            <a:off x="3822701" y="2717800"/>
            <a:ext cx="2309812" cy="38735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09159"/>
              </p:ext>
            </p:extLst>
          </p:nvPr>
        </p:nvGraphicFramePr>
        <p:xfrm>
          <a:off x="602456" y="101600"/>
          <a:ext cx="11060113" cy="665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Трапеция 7"/>
          <p:cNvSpPr/>
          <p:nvPr/>
        </p:nvSpPr>
        <p:spPr>
          <a:xfrm rot="17997882">
            <a:off x="737925" y="2165375"/>
            <a:ext cx="7255306" cy="4038600"/>
          </a:xfrm>
          <a:prstGeom prst="trapezoid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Технологии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 психолого-педагогического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800" dirty="0" smtClean="0">
                <a:solidFill>
                  <a:schemeClr val="tx1"/>
                </a:solidFill>
              </a:rPr>
              <a:t> сопровождения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89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1"/>
            <a:ext cx="9144000" cy="6858001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997242" y="0"/>
            <a:ext cx="8229600" cy="125272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Уровни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структурные элементы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ППС сопровождения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38348" y="1214423"/>
            <a:ext cx="7643866" cy="245418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52728" y="4000505"/>
            <a:ext cx="6357982" cy="2562431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43461" y="1428736"/>
            <a:ext cx="4283435" cy="4437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  П 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М  С  П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81356" y="2852936"/>
            <a:ext cx="5286412" cy="6480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ПМПК</a:t>
            </a:r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2952728" y="1928802"/>
            <a:ext cx="1057276" cy="914400"/>
          </a:xfrm>
          <a:prstGeom prst="down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</p:txBody>
      </p:sp>
      <p:sp>
        <p:nvSpPr>
          <p:cNvPr id="16" name="Выноска со стрелкой вниз 15"/>
          <p:cNvSpPr/>
          <p:nvPr/>
        </p:nvSpPr>
        <p:spPr>
          <a:xfrm>
            <a:off x="4095736" y="1928802"/>
            <a:ext cx="1214446" cy="914400"/>
          </a:xfrm>
          <a:prstGeom prst="down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</p:txBody>
      </p:sp>
      <p:sp>
        <p:nvSpPr>
          <p:cNvPr id="17" name="Выноска со стрелкой вниз 16"/>
          <p:cNvSpPr/>
          <p:nvPr/>
        </p:nvSpPr>
        <p:spPr>
          <a:xfrm>
            <a:off x="5381620" y="1928802"/>
            <a:ext cx="1071570" cy="914400"/>
          </a:xfrm>
          <a:prstGeom prst="down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6524628" y="1928802"/>
            <a:ext cx="1214446" cy="914400"/>
          </a:xfrm>
          <a:prstGeom prst="down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Социальный педагог</a:t>
            </a:r>
          </a:p>
        </p:txBody>
      </p:sp>
      <p:sp>
        <p:nvSpPr>
          <p:cNvPr id="19" name="Выноска со стрелкой вниз 18"/>
          <p:cNvSpPr/>
          <p:nvPr/>
        </p:nvSpPr>
        <p:spPr>
          <a:xfrm>
            <a:off x="7810512" y="1928802"/>
            <a:ext cx="1071570" cy="914400"/>
          </a:xfrm>
          <a:prstGeom prst="down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595670" y="4286257"/>
            <a:ext cx="5143536" cy="500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667108" y="5984649"/>
            <a:ext cx="4857784" cy="288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Образовательная организация</a:t>
            </a:r>
          </a:p>
        </p:txBody>
      </p:sp>
      <p:sp>
        <p:nvSpPr>
          <p:cNvPr id="22" name="Выноска со стрелкой вверх 21"/>
          <p:cNvSpPr/>
          <p:nvPr/>
        </p:nvSpPr>
        <p:spPr>
          <a:xfrm>
            <a:off x="3238480" y="4857760"/>
            <a:ext cx="1071570" cy="1000132"/>
          </a:xfrm>
          <a:prstGeom prst="up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</a:t>
            </a:r>
          </a:p>
        </p:txBody>
      </p:sp>
      <p:sp>
        <p:nvSpPr>
          <p:cNvPr id="24" name="Выноска со стрелкой вверх 23"/>
          <p:cNvSpPr/>
          <p:nvPr/>
        </p:nvSpPr>
        <p:spPr>
          <a:xfrm>
            <a:off x="4381488" y="4857760"/>
            <a:ext cx="1214446" cy="1000132"/>
          </a:xfrm>
          <a:prstGeom prst="up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</p:txBody>
      </p:sp>
      <p:sp>
        <p:nvSpPr>
          <p:cNvPr id="25" name="Выноска со стрелкой вверх 24"/>
          <p:cNvSpPr/>
          <p:nvPr/>
        </p:nvSpPr>
        <p:spPr>
          <a:xfrm>
            <a:off x="5667372" y="4857760"/>
            <a:ext cx="1071570" cy="1000132"/>
          </a:xfrm>
          <a:prstGeom prst="up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</a:t>
            </a:r>
          </a:p>
        </p:txBody>
      </p:sp>
      <p:sp>
        <p:nvSpPr>
          <p:cNvPr id="26" name="Выноска со стрелкой вверх 25"/>
          <p:cNvSpPr/>
          <p:nvPr/>
        </p:nvSpPr>
        <p:spPr>
          <a:xfrm>
            <a:off x="6810380" y="4857760"/>
            <a:ext cx="985838" cy="1000132"/>
          </a:xfrm>
          <a:prstGeom prst="up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</a:p>
        </p:txBody>
      </p:sp>
      <p:sp>
        <p:nvSpPr>
          <p:cNvPr id="27" name="Выноска со стрелкой вверх 26"/>
          <p:cNvSpPr/>
          <p:nvPr/>
        </p:nvSpPr>
        <p:spPr>
          <a:xfrm>
            <a:off x="7881950" y="4857760"/>
            <a:ext cx="1200152" cy="1000132"/>
          </a:xfrm>
          <a:prstGeom prst="upArrow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spc="-9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Социальный</a:t>
            </a:r>
            <a:r>
              <a:rPr lang="ru-RU" sz="1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педагог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>
            <a:off x="3773868" y="3822306"/>
            <a:ext cx="3579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7988710" y="3822306"/>
            <a:ext cx="35798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4417207" y="3893347"/>
            <a:ext cx="78661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5400000">
            <a:off x="6774661" y="3893347"/>
            <a:ext cx="786612" cy="79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53280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44105"/>
              </p:ext>
            </p:extLst>
          </p:nvPr>
        </p:nvGraphicFramePr>
        <p:xfrm>
          <a:off x="1463040" y="243840"/>
          <a:ext cx="10378440" cy="64617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Умножение 2"/>
          <p:cNvSpPr/>
          <p:nvPr/>
        </p:nvSpPr>
        <p:spPr>
          <a:xfrm>
            <a:off x="1132840" y="0"/>
            <a:ext cx="4686300" cy="6426200"/>
          </a:xfrm>
          <a:prstGeom prst="mathMultiply">
            <a:avLst/>
          </a:prstGeom>
          <a:solidFill>
            <a:srgbClr val="FF0000">
              <a:alpha val="19000"/>
            </a:srgbClr>
          </a:solidFill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6661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C2C253-CC56-4DBE-8F3D-61A5B1D88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B2B52C-C827-4566-BE77-92515D853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35E010-70BE-4C8C-8972-32CC306CA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08977A-9C31-40D0-AFDB-BC20ECB36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" presetClass="entr" presetSubtype="0" fill="hold" grpId="2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6BAFB7-A6E1-459B-95E8-E6CE557E5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1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BC2C253-CC56-4DBE-8F3D-61A5B1D88A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1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B2B52C-C827-4566-BE77-92515D853D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1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935E010-70BE-4C8C-8972-32CC306CA30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1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F08977A-9C31-40D0-AFDB-BC20ECB3638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8000"/>
                            </p:stCondLst>
                            <p:childTnLst>
                              <p:par>
                                <p:cTn id="32" presetID="1" presetClass="entr" presetSubtype="0" fill="hold" grpId="3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D6BAFB7-A6E1-459B-95E8-E6CE557E5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2" uiExpand="1">
        <p:bldSub>
          <a:bldDgm bld="one"/>
        </p:bldSub>
      </p:bldGraphic>
      <p:bldGraphic spid="4" grpId="3">
        <p:bldSub>
          <a:bldDgm bld="one"/>
        </p:bldSub>
      </p:bldGraphic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6982" y="127721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Нормативные-правовые документы, регламентирующие деятельность </a:t>
            </a:r>
            <a:r>
              <a:rPr lang="ru-RU" sz="2800" dirty="0" err="1"/>
              <a:t>ППк</a:t>
            </a:r>
            <a:r>
              <a:rPr lang="ru-RU" sz="2800" dirty="0"/>
              <a:t> ОО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6982" y="1254033"/>
            <a:ext cx="9107630" cy="531658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Международные</a:t>
            </a:r>
          </a:p>
          <a:p>
            <a:r>
              <a:rPr lang="ru-RU" dirty="0" smtClean="0"/>
              <a:t>Декларация </a:t>
            </a:r>
            <a:r>
              <a:rPr lang="ru-RU" dirty="0"/>
              <a:t>Организации Объединенных Наций о правах умственно-отсталых лиц. Принята резолюцией Генеральной ассамблеи ООН 20.12.1971 г.</a:t>
            </a:r>
          </a:p>
          <a:p>
            <a:r>
              <a:rPr lang="ru-RU" dirty="0" smtClean="0"/>
              <a:t>Декларация </a:t>
            </a:r>
            <a:r>
              <a:rPr lang="ru-RU" dirty="0"/>
              <a:t>Организации Объединенных Наций о правах инвалидов. Принята резолюцией Генеральной Ассамблеи ООН 09.12.1975 г.</a:t>
            </a:r>
          </a:p>
          <a:p>
            <a:r>
              <a:rPr lang="ru-RU" dirty="0" smtClean="0"/>
              <a:t>Всемирная </a:t>
            </a:r>
            <a:r>
              <a:rPr lang="ru-RU" dirty="0"/>
              <a:t>программа действий в отношении инвалидов. Принята резолюцией Генеральной Ассамблеи ООН 3.12.1982 г. </a:t>
            </a:r>
          </a:p>
          <a:p>
            <a:r>
              <a:rPr lang="ru-RU" dirty="0" smtClean="0"/>
              <a:t>Конвенция </a:t>
            </a:r>
            <a:r>
              <a:rPr lang="ru-RU" dirty="0"/>
              <a:t>о правах ребенка. Принята резолюцией Генеральной Ассамблеи ООН 20.11.1989 г. </a:t>
            </a:r>
          </a:p>
          <a:p>
            <a:r>
              <a:rPr lang="ru-RU" dirty="0" smtClean="0"/>
              <a:t>Стандартные </a:t>
            </a:r>
            <a:r>
              <a:rPr lang="ru-RU" dirty="0"/>
              <a:t>правила обеспечения равных возможностей для инвалидов. Приняты резолюцией Генеральной Ассамблеи ООН 1993 г.; </a:t>
            </a:r>
          </a:p>
          <a:p>
            <a:r>
              <a:rPr lang="ru-RU" dirty="0" err="1" smtClean="0"/>
              <a:t>Саламанкская</a:t>
            </a:r>
            <a:r>
              <a:rPr lang="ru-RU" dirty="0" smtClean="0"/>
              <a:t> </a:t>
            </a:r>
            <a:r>
              <a:rPr lang="ru-RU" dirty="0"/>
              <a:t>декларация о принципах, политике и практической деятельности в сфере образования лиц с особыми потребностями. Принята Всемирной конференцией по образованию лиц с особыми потребностями: доступ и качество. Саламанка, Испания, 7-10.06.1994 г.</a:t>
            </a:r>
          </a:p>
          <a:p>
            <a:r>
              <a:rPr lang="ru-RU" dirty="0" smtClean="0"/>
              <a:t>Конвенция </a:t>
            </a:r>
            <a:r>
              <a:rPr lang="ru-RU" dirty="0"/>
              <a:t>о правах инвалидов. Принята резолюцией Генеральной Ассамблеи ООН 13 декабря 2006 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934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2938" y="0"/>
            <a:ext cx="9101046" cy="109728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Нормативные-правовые документы, регламентирующие деятельность </a:t>
            </a:r>
            <a:r>
              <a:rPr lang="ru-RU" sz="2800" dirty="0" err="1"/>
              <a:t>ППк</a:t>
            </a:r>
            <a:r>
              <a:rPr lang="ru-RU" sz="2800" dirty="0"/>
              <a:t> ОО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5920" y="1097281"/>
            <a:ext cx="10123714" cy="576072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300" dirty="0" smtClean="0"/>
              <a:t>Федеральные</a:t>
            </a:r>
          </a:p>
          <a:p>
            <a:pPr marL="0">
              <a:spcAft>
                <a:spcPts val="300"/>
              </a:spcAft>
            </a:pPr>
            <a:r>
              <a:rPr lang="ru-RU" sz="3400" dirty="0" smtClean="0"/>
              <a:t>Конституция </a:t>
            </a:r>
            <a:r>
              <a:rPr lang="ru-RU" sz="3400" dirty="0"/>
              <a:t>РФ (Ст. 43).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ФЗ </a:t>
            </a:r>
            <a:r>
              <a:rPr lang="ru-RU" sz="3400" dirty="0"/>
              <a:t>РФ «Об образовании в Российской Федерации» от 29 декабря 2012 г. № 273-ФЗ.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 </a:t>
            </a:r>
            <a:r>
              <a:rPr lang="ru-RU" sz="3400" dirty="0"/>
              <a:t>Семейный кодекс РФ от 29.12.1995 г. № 223-ФЗ.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ФЗ </a:t>
            </a:r>
            <a:r>
              <a:rPr lang="ru-RU" sz="3400" dirty="0"/>
              <a:t>РФ «Об основных гарантиях прав ребенка в РФ» от 24.07.98 г. № 124-Ф3 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ФЗ </a:t>
            </a:r>
            <a:r>
              <a:rPr lang="ru-RU" sz="3400" dirty="0"/>
              <a:t>РФ «Об основах системы профилактики безнадзорности и правонарушений несовершеннолетних» от 24.06.1999 г. № 120-ФЗ. 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Приказ </a:t>
            </a:r>
            <a:r>
              <a:rPr lang="ru-RU" sz="3400" dirty="0" err="1"/>
              <a:t>Минобрнауки</a:t>
            </a:r>
            <a:r>
              <a:rPr lang="ru-RU" sz="3400" dirty="0"/>
              <a:t> России "Об утверждении Положения о психолого-медико-педагогической комиссии» от 20.09.2013 № 1082.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Приказ </a:t>
            </a:r>
            <a:r>
              <a:rPr lang="ru-RU" sz="3400" dirty="0" err="1"/>
              <a:t>Минобрнауки</a:t>
            </a:r>
            <a:r>
              <a:rPr lang="ru-RU" sz="3400" dirty="0"/>
              <a:t> России «Об утверждении Порядка организации и осуществления образовательной деятельности по основным общеобразовательным программам – образовательным программам начального общего, основного общего и среднего общего образования» от 17 июля 2015 г. № 1015 (в ред. от 10.06.2019). 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Приказ </a:t>
            </a:r>
            <a:r>
              <a:rPr lang="ru-RU" sz="3400" dirty="0" err="1"/>
              <a:t>Минобрнауки</a:t>
            </a:r>
            <a:r>
              <a:rPr lang="ru-RU" sz="3400" dirty="0"/>
              <a:t> России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дошкольного образования» от 30.08.2013 № 1014 (в ред. от 21.01.2019).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Приказ </a:t>
            </a:r>
            <a:r>
              <a:rPr lang="ru-RU" sz="3400" dirty="0" err="1"/>
              <a:t>Минобрнауки</a:t>
            </a:r>
            <a:r>
              <a:rPr lang="ru-RU" sz="3400" dirty="0"/>
              <a:t> РФ «Об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здоровья» от 19.12.2014 г. № 1598.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Приказ </a:t>
            </a:r>
            <a:r>
              <a:rPr lang="ru-RU" sz="3400" dirty="0" err="1"/>
              <a:t>Минобрнауки</a:t>
            </a:r>
            <a:r>
              <a:rPr lang="ru-RU" sz="3400" dirty="0"/>
              <a:t> РФ «Об утверждении федерального государственного образовательного стандарта образования обучающихся с умственной отсталостью (интеллектуальными нарушениями)» от 19.12.2014 г. № 1599.</a:t>
            </a:r>
          </a:p>
          <a:p>
            <a:pPr marL="0">
              <a:spcBef>
                <a:spcPts val="0"/>
              </a:spcBef>
              <a:spcAft>
                <a:spcPts val="300"/>
              </a:spcAft>
            </a:pPr>
            <a:r>
              <a:rPr lang="ru-RU" sz="3400" dirty="0" smtClean="0"/>
              <a:t>Распоряжение </a:t>
            </a:r>
            <a:r>
              <a:rPr lang="ru-RU" sz="3400" dirty="0"/>
              <a:t>Министерства Российской Федерации «Об утверждении примерного Положения о психолого-педагогическом консилиуме образовательной организации» от 9.09. 2019 г.№ Р-93</a:t>
            </a:r>
            <a:r>
              <a:rPr lang="ru-RU" sz="3400" dirty="0" smtClean="0"/>
              <a:t>.</a:t>
            </a:r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362917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Ключевые положения деятельности </a:t>
            </a:r>
            <a:r>
              <a:rPr lang="ru-RU" dirty="0" err="1" smtClean="0">
                <a:cs typeface="Times New Roman" panose="02020603050405020304" pitchFamily="18" charset="0"/>
              </a:rPr>
              <a:t>ППк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0469" y="2303417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п. 1.1. Психолого-педагогический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консилиум (далее -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 является одной из форм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взаимодействия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руководящих и педагогических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работников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организации, осуществляющей образовательную деятельность (далее - Организации),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 целью создания оптимальных условий обучения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развития, социализации и адаптации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 посредством психолого-педагогического сопровождения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3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74713" y="112648"/>
            <a:ext cx="10515600" cy="1325563"/>
          </a:xfrm>
        </p:spPr>
        <p:txBody>
          <a:bodyPr/>
          <a:lstStyle/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СИСТЕМЫ </a:t>
            </a: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СПЕЦИАЛЬНОГО ОБРАЗОВАНИЯ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847" y="1527155"/>
            <a:ext cx="4383404" cy="26519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011" y="2269013"/>
            <a:ext cx="3106064" cy="17471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35718" y="1325561"/>
            <a:ext cx="3050919" cy="22901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524" y="5167481"/>
            <a:ext cx="2254025" cy="16905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7807" y="3388773"/>
            <a:ext cx="2885048" cy="196544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2855" y="4179145"/>
            <a:ext cx="4517037" cy="2540833"/>
          </a:xfrm>
          <a:prstGeom prst="rect">
            <a:avLst/>
          </a:prstGeom>
          <a:solidFill>
            <a:schemeClr val="bg2"/>
          </a:solidFill>
        </p:spPr>
      </p:pic>
      <p:pic>
        <p:nvPicPr>
          <p:cNvPr id="12" name="Объект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93160" y="3752284"/>
            <a:ext cx="3132219" cy="211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05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9234" y="225974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Задачи </a:t>
            </a:r>
            <a:r>
              <a:rPr lang="ru-RU" dirty="0" err="1" smtClean="0">
                <a:cs typeface="Times New Roman" panose="02020603050405020304" pitchFamily="18" charset="0"/>
              </a:rPr>
              <a:t>ППк</a:t>
            </a:r>
            <a:r>
              <a:rPr lang="ru-RU" dirty="0" smtClean="0">
                <a:cs typeface="Times New Roman" panose="02020603050405020304" pitchFamily="18" charset="0"/>
              </a:rPr>
              <a:t>: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242" y="1506864"/>
            <a:ext cx="9779051" cy="4778477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ыявление </a:t>
            </a:r>
            <a:r>
              <a:rPr lang="ru-RU" sz="24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трудностей в освоении образовательных программ, особенностей в развитии, социальной адаптации и поведении обучающихся для последующего принятия решений об организации психолого-педагогического сопровождения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рекомендаций по организации психолого-педагогического сопровождения обучающихся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консультирование участников образовательных отношений по вопросам актуального психофизического состояния и возможностей обучающихся; содержания и оказания им психолого-педагогической помощи, создания специальных условий получения образования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контроль за выполнением рекомендаций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8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Создание психолого-педагогического консилиума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6600" y="2878183"/>
            <a:ext cx="8915400" cy="37776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Приказ руководителя ОО о создании </a:t>
            </a:r>
            <a:r>
              <a:rPr lang="ru-RU" sz="2400" dirty="0" err="1" smtClean="0">
                <a:solidFill>
                  <a:schemeClr val="tx1"/>
                </a:solidFill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создать </a:t>
            </a:r>
            <a:r>
              <a:rPr lang="ru-RU" sz="2400" dirty="0" err="1" smtClean="0">
                <a:solidFill>
                  <a:schemeClr val="tx1"/>
                </a:solidFill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ru-RU" sz="2400" dirty="0">
                <a:solidFill>
                  <a:schemeClr val="tx1"/>
                </a:solidFill>
              </a:rPr>
              <a:t>у</a:t>
            </a:r>
            <a:r>
              <a:rPr lang="ru-RU" sz="2400" dirty="0" smtClean="0">
                <a:solidFill>
                  <a:schemeClr val="tx1"/>
                </a:solidFill>
              </a:rPr>
              <a:t>твердить состав </a:t>
            </a:r>
            <a:r>
              <a:rPr lang="ru-RU" sz="2400" dirty="0" err="1" smtClean="0">
                <a:solidFill>
                  <a:schemeClr val="tx1"/>
                </a:solidFill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</a:rPr>
              <a:t>, назначить председателя;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утвердить Положение о </a:t>
            </a:r>
            <a:r>
              <a:rPr lang="ru-RU" sz="2400" dirty="0" err="1" smtClean="0">
                <a:solidFill>
                  <a:schemeClr val="tx1"/>
                </a:solidFill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</a:rPr>
              <a:t>;</a:t>
            </a:r>
          </a:p>
          <a:p>
            <a:pPr>
              <a:buFontTx/>
              <a:buChar char="-"/>
            </a:pPr>
            <a:r>
              <a:rPr lang="ru-RU" sz="2400" dirty="0" smtClean="0">
                <a:solidFill>
                  <a:schemeClr val="tx1"/>
                </a:solidFill>
              </a:rPr>
              <a:t>другое.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12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ВАЖНО! 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9239" y="1905000"/>
            <a:ext cx="9519058" cy="452655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п. 2.1.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создается на базе Организации любого типа независимо от ее организационно-правовой формы приказом руководителя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п. 2.3. Общее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руководство деятельностью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возлагается на руководителя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п. 2.4.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- заместитель руководителя Организации, заместитель председателя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(определенный из числа членов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при необходимости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п. Специалисты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- 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педагог-психолог, учитель-логопед, учитель-дефектолог, социальный педагог, секретарь </a:t>
            </a:r>
            <a:r>
              <a:rPr lang="ru-RU" sz="2400" dirty="0" err="1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08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Овал 24"/>
          <p:cNvSpPr/>
          <p:nvPr/>
        </p:nvSpPr>
        <p:spPr>
          <a:xfrm>
            <a:off x="3763850" y="311840"/>
            <a:ext cx="6643094" cy="62973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endParaRPr lang="ru-RU" sz="1858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885363" y="2298260"/>
            <a:ext cx="2897488" cy="2261479"/>
          </a:xfrm>
          <a:prstGeom prst="rightArrowCallout">
            <a:avLst/>
          </a:prstGeom>
          <a:gradFill>
            <a:gsLst>
              <a:gs pos="19000">
                <a:srgbClr val="EDFCBE"/>
              </a:gs>
              <a:gs pos="100000">
                <a:srgbClr val="EFF2EC"/>
              </a:gs>
            </a:gsLst>
            <a:path path="circle">
              <a:fillToRect l="50000" t="50000" r="100000" b="100000"/>
            </a:path>
          </a:gradFill>
          <a:ln w="15875" cap="flat" cmpd="sng" algn="ctr">
            <a:solidFill>
              <a:srgbClr val="31B6FD">
                <a:shade val="50000"/>
                <a:shade val="75000"/>
                <a:lumMod val="8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908687">
              <a:defRPr/>
            </a:pPr>
            <a:r>
              <a:rPr lang="ru-RU" sz="1979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Специалисты</a:t>
            </a:r>
          </a:p>
          <a:p>
            <a:pPr algn="ctr" defTabSz="908687">
              <a:defRPr/>
            </a:pPr>
            <a:r>
              <a:rPr lang="ru-RU" sz="1979" b="1" kern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</a:t>
            </a:r>
            <a:endParaRPr lang="ru-RU" sz="1979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82579" y="1662223"/>
            <a:ext cx="1825821" cy="1674659"/>
          </a:xfrm>
          <a:prstGeom prst="ellipse">
            <a:avLst/>
          </a:prstGeom>
          <a:gradFill>
            <a:gsLst>
              <a:gs pos="24000">
                <a:srgbClr val="EFF2EC"/>
              </a:gs>
              <a:gs pos="9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</p:txBody>
      </p:sp>
      <p:sp>
        <p:nvSpPr>
          <p:cNvPr id="17" name="Овал 16"/>
          <p:cNvSpPr/>
          <p:nvPr/>
        </p:nvSpPr>
        <p:spPr>
          <a:xfrm>
            <a:off x="6237343" y="1662221"/>
            <a:ext cx="1750461" cy="1695479"/>
          </a:xfrm>
          <a:prstGeom prst="ellipse">
            <a:avLst/>
          </a:prstGeom>
          <a:gradFill>
            <a:gsLst>
              <a:gs pos="24000">
                <a:srgbClr val="EFF2EC"/>
              </a:gs>
              <a:gs pos="9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</p:txBody>
      </p:sp>
      <p:sp>
        <p:nvSpPr>
          <p:cNvPr id="20" name="Овал 19"/>
          <p:cNvSpPr/>
          <p:nvPr/>
        </p:nvSpPr>
        <p:spPr>
          <a:xfrm>
            <a:off x="7862781" y="1662224"/>
            <a:ext cx="1730464" cy="1658452"/>
          </a:xfrm>
          <a:prstGeom prst="ellipse">
            <a:avLst/>
          </a:prstGeom>
          <a:gradFill>
            <a:gsLst>
              <a:gs pos="24000">
                <a:srgbClr val="EFF2EC"/>
              </a:gs>
              <a:gs pos="9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Учитель-дефекто-лог</a:t>
            </a:r>
            <a:endParaRPr lang="ru-RU" sz="1858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753247" y="4418400"/>
            <a:ext cx="1719203" cy="1742256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Врач-ортопед</a:t>
            </a:r>
          </a:p>
        </p:txBody>
      </p:sp>
      <p:sp>
        <p:nvSpPr>
          <p:cNvPr id="23" name="Овал 22"/>
          <p:cNvSpPr/>
          <p:nvPr/>
        </p:nvSpPr>
        <p:spPr>
          <a:xfrm>
            <a:off x="4682576" y="3004973"/>
            <a:ext cx="1778818" cy="1677575"/>
          </a:xfrm>
          <a:prstGeom prst="ellipse">
            <a:avLst/>
          </a:prstGeom>
          <a:gradFill>
            <a:gsLst>
              <a:gs pos="24000">
                <a:srgbClr val="EFF2EC"/>
              </a:gs>
              <a:gs pos="9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Сурдо</a:t>
            </a:r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-, тифлопедагог</a:t>
            </a:r>
          </a:p>
        </p:txBody>
      </p:sp>
      <p:sp>
        <p:nvSpPr>
          <p:cNvPr id="22" name="Овал 21"/>
          <p:cNvSpPr/>
          <p:nvPr/>
        </p:nvSpPr>
        <p:spPr>
          <a:xfrm>
            <a:off x="6237343" y="4489072"/>
            <a:ext cx="1688215" cy="1742256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Врач-офтальмолог</a:t>
            </a:r>
          </a:p>
        </p:txBody>
      </p:sp>
      <p:sp>
        <p:nvSpPr>
          <p:cNvPr id="24" name="Овал 23"/>
          <p:cNvSpPr/>
          <p:nvPr/>
        </p:nvSpPr>
        <p:spPr>
          <a:xfrm>
            <a:off x="7721439" y="4418398"/>
            <a:ext cx="1708987" cy="1722971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</a:t>
            </a:r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сурдолог</a:t>
            </a:r>
            <a:endParaRPr lang="ru-RU" sz="1858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6308017" y="3004973"/>
            <a:ext cx="1726308" cy="1733290"/>
          </a:xfrm>
          <a:prstGeom prst="ellipse">
            <a:avLst/>
          </a:prstGeom>
          <a:gradFill>
            <a:gsLst>
              <a:gs pos="24000">
                <a:srgbClr val="EFF2EC"/>
              </a:gs>
              <a:gs pos="99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Социаль-ный</a:t>
            </a:r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</a:t>
            </a:r>
          </a:p>
        </p:txBody>
      </p:sp>
      <p:sp>
        <p:nvSpPr>
          <p:cNvPr id="19" name="Овал 18"/>
          <p:cNvSpPr/>
          <p:nvPr/>
        </p:nvSpPr>
        <p:spPr>
          <a:xfrm>
            <a:off x="7862781" y="3004976"/>
            <a:ext cx="1750461" cy="1661441"/>
          </a:xfrm>
          <a:prstGeom prst="ellipse">
            <a:avLst/>
          </a:prstGeom>
          <a:gradFill>
            <a:gsLst>
              <a:gs pos="0">
                <a:schemeClr val="bg2">
                  <a:tint val="90000"/>
                  <a:satMod val="92000"/>
                  <a:lumMod val="120000"/>
                </a:schemeClr>
              </a:gs>
              <a:gs pos="100000">
                <a:schemeClr val="bg2">
                  <a:shade val="98000"/>
                  <a:satMod val="120000"/>
                  <a:lumMod val="98000"/>
                </a:schemeClr>
              </a:gs>
            </a:gsLst>
            <a:path path="circle">
              <a:fillToRect l="50000" t="50000" r="100000" b="100000"/>
            </a:path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Тьютор</a:t>
            </a:r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858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</a:t>
            </a:r>
            <a:r>
              <a:rPr lang="ru-RU" sz="1858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-тент)</a:t>
            </a:r>
          </a:p>
        </p:txBody>
      </p:sp>
      <p:sp>
        <p:nvSpPr>
          <p:cNvPr id="12" name="Двойная волна 11"/>
          <p:cNvSpPr/>
          <p:nvPr/>
        </p:nvSpPr>
        <p:spPr>
          <a:xfrm>
            <a:off x="5177275" y="814168"/>
            <a:ext cx="3604232" cy="842031"/>
          </a:xfrm>
          <a:prstGeom prst="doubleWave">
            <a:avLst/>
          </a:prstGeom>
          <a:gradFill>
            <a:gsLst>
              <a:gs pos="0">
                <a:srgbClr val="DF9FD7"/>
              </a:gs>
              <a:gs pos="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8687"/>
            <a:r>
              <a:rPr lang="ru-RU" sz="1979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Психолого-педагогический консилиум</a:t>
            </a:r>
          </a:p>
        </p:txBody>
      </p:sp>
    </p:spTree>
    <p:extLst>
      <p:ext uri="{BB962C8B-B14F-4D97-AF65-F5344CB8AC3E}">
        <p14:creationId xmlns:p14="http://schemas.microsoft.com/office/powerpoint/2010/main" val="82072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1316" y="166910"/>
            <a:ext cx="10034433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cs typeface="Times New Roman" panose="02020603050405020304" pitchFamily="18" charset="0"/>
              </a:rPr>
              <a:t>Заседания </a:t>
            </a:r>
            <a:r>
              <a:rPr lang="ru-RU" sz="4400" dirty="0" err="1" smtClean="0">
                <a:cs typeface="Times New Roman" panose="02020603050405020304" pitchFamily="18" charset="0"/>
              </a:rPr>
              <a:t>ППк</a:t>
            </a:r>
            <a:r>
              <a:rPr lang="ru-RU" sz="4400" dirty="0" smtClean="0">
                <a:cs typeface="Times New Roman" panose="02020603050405020304" pitchFamily="18" charset="0"/>
              </a:rPr>
              <a:t> </a:t>
            </a:r>
            <a:br>
              <a:rPr lang="ru-RU" sz="4400" dirty="0" smtClean="0">
                <a:cs typeface="Times New Roman" panose="02020603050405020304" pitchFamily="18" charset="0"/>
              </a:rPr>
            </a:br>
            <a:r>
              <a:rPr lang="ru-RU" sz="3200" dirty="0" smtClean="0">
                <a:cs typeface="Times New Roman" panose="02020603050405020304" pitchFamily="18" charset="0"/>
              </a:rPr>
              <a:t>(проводятся </a:t>
            </a:r>
            <a:r>
              <a:rPr lang="ru-RU" sz="3200" dirty="0">
                <a:ea typeface="Times New Roman" panose="02020603050405020304" pitchFamily="18" charset="0"/>
                <a:cs typeface="Times New Roman" panose="02020603050405020304" pitchFamily="18" charset="0"/>
              </a:rPr>
              <a:t>под руководством Председателя </a:t>
            </a:r>
            <a:r>
              <a:rPr lang="ru-RU" sz="32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2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cs typeface="Times New Roman" panose="02020603050405020304" pitchFamily="18" charset="0"/>
              </a:rPr>
              <a:t> 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3548165"/>
              </p:ext>
            </p:extLst>
          </p:nvPr>
        </p:nvGraphicFramePr>
        <p:xfrm>
          <a:off x="838200" y="1825625"/>
          <a:ext cx="7467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Блок-схема: альтернативный процесс 4"/>
          <p:cNvSpPr/>
          <p:nvPr/>
        </p:nvSpPr>
        <p:spPr>
          <a:xfrm>
            <a:off x="8477250" y="2144303"/>
            <a:ext cx="3238500" cy="371398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протокол заседания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ППк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(не позднее 5 рабочих дней)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коллегиальное заключение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ППк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; представление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ППк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(для ПМПК, выдается родителям);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рекомендации по организации ППС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5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6113" y="164452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Расширение полномочий </a:t>
            </a:r>
            <a:r>
              <a:rPr lang="ru-RU" dirty="0" err="1" smtClean="0">
                <a:cs typeface="Times New Roman" panose="02020603050405020304" pitchFamily="18" charset="0"/>
              </a:rPr>
              <a:t>ППк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9303" y="1445342"/>
            <a:ext cx="9705309" cy="5295092"/>
          </a:xfrm>
        </p:spPr>
        <p:txBody>
          <a:bodyPr>
            <a:normAutofit fontScale="92500" lnSpcReduction="20000"/>
          </a:bodyPr>
          <a:lstStyle/>
          <a:p>
            <a:pPr indent="342900" algn="just"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Рекомендации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ППк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конкретизируют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, дополняют рекомендации ПМПК и могут включать в том числе:</a:t>
            </a:r>
          </a:p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разработку адаптированной основной общеобразовательной программы;</a:t>
            </a:r>
          </a:p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разработку индивидуального учебного плана обучающегося;</a:t>
            </a:r>
          </a:p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адаптацию учебных и контрольно-измерительных материалов;</a:t>
            </a:r>
          </a:p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предоставление услуг </a:t>
            </a:r>
            <a:r>
              <a:rPr lang="ru-RU" sz="2400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тьютора</a:t>
            </a: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, ассистента (помощника), </a:t>
            </a:r>
            <a:r>
              <a:rPr lang="ru-RU" sz="2400" i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оказывающего обучающемуся необходимую техническую помощь, услуг по </a:t>
            </a:r>
            <a:r>
              <a:rPr lang="ru-RU" sz="2400" i="1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сурдопереводу</a:t>
            </a:r>
            <a:r>
              <a:rPr lang="ru-RU" sz="2400" i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тифлопереводу</a:t>
            </a:r>
            <a:r>
              <a:rPr lang="ru-RU" sz="2400" i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, </a:t>
            </a:r>
            <a:r>
              <a:rPr lang="ru-RU" sz="2400" i="1" dirty="0" err="1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тифлосурдопереводу</a:t>
            </a:r>
            <a:r>
              <a:rPr lang="ru-RU" sz="2400" i="1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 (индивидуально или на группу обучающихся), в том числе на период адаптации обучающегося в Организации / учебную четверть, полугодие, учебный год / на постоянной основе.</a:t>
            </a:r>
          </a:p>
          <a:p>
            <a:pPr indent="342900" algn="just">
              <a:spcBef>
                <a:spcPts val="1200"/>
              </a:spcBef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+mj-lt"/>
                <a:ea typeface="Times New Roman" panose="02020603050405020304" pitchFamily="18" charset="0"/>
              </a:rPr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590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2039" y="219161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Проведение обследования </a:t>
            </a:r>
            <a:r>
              <a:rPr lang="ru-RU" dirty="0" err="1" smtClean="0"/>
              <a:t>ППк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5270850"/>
              </p:ext>
            </p:extLst>
          </p:nvPr>
        </p:nvGraphicFramePr>
        <p:xfrm>
          <a:off x="1005839" y="1500051"/>
          <a:ext cx="10881360" cy="49713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63668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Рекомендации </a:t>
            </a:r>
            <a:r>
              <a:rPr lang="ru-RU" sz="2800" dirty="0" err="1" smtClean="0"/>
              <a:t>ППк</a:t>
            </a:r>
            <a:r>
              <a:rPr lang="ru-RU" sz="2800" dirty="0" smtClean="0"/>
              <a:t> по организации ППС обучающихся</a:t>
            </a: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144683" y="2133600"/>
            <a:ext cx="9709265" cy="4317076"/>
          </a:xfrm>
        </p:spPr>
        <p:txBody>
          <a:bodyPr/>
          <a:lstStyle/>
          <a:p>
            <a:pPr marL="0" indent="0">
              <a:buNone/>
            </a:pPr>
            <a:r>
              <a:rPr lang="ru-RU" sz="2200" dirty="0">
                <a:solidFill>
                  <a:schemeClr val="tx1"/>
                </a:solidFill>
              </a:rPr>
              <a:t>конкретизируют, дополняют рекомендации </a:t>
            </a:r>
            <a:r>
              <a:rPr lang="ru-RU" sz="2200" dirty="0" smtClean="0">
                <a:solidFill>
                  <a:schemeClr val="tx1"/>
                </a:solidFill>
              </a:rPr>
              <a:t>ПМПК и могут включать:</a:t>
            </a:r>
          </a:p>
          <a:p>
            <a:pPr marL="0" indent="0"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разработку адаптированной основной общеобразовательной программы;</a:t>
            </a:r>
          </a:p>
          <a:p>
            <a:r>
              <a:rPr lang="ru-RU" sz="2000" dirty="0">
                <a:solidFill>
                  <a:schemeClr val="tx1"/>
                </a:solidFill>
              </a:rPr>
              <a:t>разработку индивидуального учебного плана обучающегося;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адаптацию учебных и контрольно-измерительных материалов;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предоставление услуг </a:t>
            </a:r>
            <a:r>
              <a:rPr lang="ru-RU" sz="2000" dirty="0" err="1">
                <a:solidFill>
                  <a:schemeClr val="tx1"/>
                </a:solidFill>
              </a:rPr>
              <a:t>тьютора</a:t>
            </a:r>
            <a:r>
              <a:rPr lang="ru-RU" sz="2000" dirty="0">
                <a:solidFill>
                  <a:schemeClr val="tx1"/>
                </a:solidFill>
              </a:rPr>
              <a:t>, ассистента (помощника</a:t>
            </a:r>
            <a:r>
              <a:rPr lang="ru-RU" sz="2000" dirty="0" smtClean="0">
                <a:solidFill>
                  <a:schemeClr val="tx1"/>
                </a:solidFill>
              </a:rPr>
              <a:t>);</a:t>
            </a:r>
          </a:p>
          <a:p>
            <a:r>
              <a:rPr lang="ru-RU" sz="2000" dirty="0">
                <a:solidFill>
                  <a:schemeClr val="tx1"/>
                </a:solidFill>
              </a:rPr>
              <a:t>другие условия психолого-педагогического сопровождения в рамках компетенции Организации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857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423108" y="258350"/>
            <a:ext cx="8911687" cy="128089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Рекомендации </a:t>
            </a:r>
            <a:r>
              <a:rPr lang="ru-RU" sz="2800" dirty="0" err="1" smtClean="0"/>
              <a:t>ППк</a:t>
            </a:r>
            <a:r>
              <a:rPr lang="ru-RU" sz="2800" dirty="0" smtClean="0"/>
              <a:t> по организации ППС обучающихся на основе медицинского заключения могут включать:</a:t>
            </a:r>
            <a:endParaRPr lang="ru-RU" sz="2800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2592925" y="2044931"/>
            <a:ext cx="8915400" cy="45645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условия </a:t>
            </a:r>
            <a:r>
              <a:rPr lang="ru-RU" dirty="0" smtClean="0">
                <a:solidFill>
                  <a:schemeClr val="tx1"/>
                </a:solidFill>
              </a:rPr>
              <a:t>обучения по </a:t>
            </a:r>
            <a:r>
              <a:rPr lang="ru-RU" dirty="0">
                <a:solidFill>
                  <a:schemeClr val="tx1"/>
                </a:solidFill>
              </a:rPr>
              <a:t>индивидуальному учебному плану, учебному расписанию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Условия, требующие медицинского сопровождения, в том числе: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дополнительный выходной день;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организация дополнительной двигательной нагрузки в течение учебного дня / снижение двигательной нагрузки;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предоставление дополнительных перерывов для приема пищи, лекарств;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снижение объема задаваемой на дом работы;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- предоставление услуг ассистента (помощника), оказывающего обучающимся необходимую техническую помощь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другие условия психолого-педагогического сопровождения в рамках компетенции Организации.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61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89211" y="161894"/>
            <a:ext cx="9447617" cy="20160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Рекомендации </a:t>
            </a:r>
            <a:r>
              <a:rPr lang="ru-RU" sz="2800" dirty="0" err="1" smtClean="0"/>
              <a:t>ППк</a:t>
            </a:r>
            <a:r>
              <a:rPr lang="ru-RU" sz="2800" dirty="0" smtClean="0"/>
              <a:t> по организации ППС обучающегося, испытывающего трудности в освоении ООП, развитии и социальной адаптации: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2589211" y="2177934"/>
            <a:ext cx="8915400" cy="3325091"/>
          </a:xfrm>
        </p:spPr>
        <p:txBody>
          <a:bodyPr/>
          <a:lstStyle/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1"/>
                </a:solidFill>
              </a:rPr>
              <a:t>проведение </a:t>
            </a:r>
            <a:r>
              <a:rPr lang="ru-RU" sz="2000" dirty="0">
                <a:solidFill>
                  <a:schemeClr val="tx1"/>
                </a:solidFill>
              </a:rPr>
              <a:t>групповых и (или) индивидуальных коррекционно-развивающих и компенсирующих занятий с обучающимся;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разработку индивидуального учебного плана обучающегося;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адаптацию учебных и контрольно-измерительных материалов;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профилактику асоциального (</a:t>
            </a:r>
            <a:r>
              <a:rPr lang="ru-RU" sz="2000" dirty="0" err="1">
                <a:solidFill>
                  <a:schemeClr val="tx1"/>
                </a:solidFill>
              </a:rPr>
              <a:t>девиантного</a:t>
            </a:r>
            <a:r>
              <a:rPr lang="ru-RU" sz="2000" dirty="0">
                <a:solidFill>
                  <a:schemeClr val="tx1"/>
                </a:solidFill>
              </a:rPr>
              <a:t>) поведения обучающегося;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solidFill>
                  <a:schemeClr val="tx1"/>
                </a:solidFill>
              </a:rPr>
              <a:t>другие условия психолого-педагогического сопровождения в рамках компетенции Организации</a:t>
            </a:r>
            <a:r>
              <a:rPr lang="ru-RU" sz="2000" dirty="0" smtClean="0">
                <a:solidFill>
                  <a:schemeClr val="tx1"/>
                </a:solidFill>
              </a:rPr>
              <a:t>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type="body" sz="half" idx="2"/>
          </p:nvPr>
        </p:nvSpPr>
        <p:spPr>
          <a:xfrm>
            <a:off x="1496291" y="5846618"/>
            <a:ext cx="10540538" cy="72962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sz="5500" dirty="0"/>
          </a:p>
          <a:p>
            <a:pPr marL="0" indent="0">
              <a:buNone/>
            </a:pPr>
            <a:r>
              <a:rPr lang="ru-RU" sz="111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sz="55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ru-RU" sz="7600" b="1" dirty="0" smtClean="0"/>
              <a:t>Рекомендации </a:t>
            </a:r>
            <a:r>
              <a:rPr lang="ru-RU" sz="7600" b="1" dirty="0" err="1" smtClean="0"/>
              <a:t>ППк</a:t>
            </a:r>
            <a:r>
              <a:rPr lang="ru-RU" sz="7600" b="1" dirty="0" smtClean="0"/>
              <a:t> реализуются на основании письменного согласия родителей</a:t>
            </a:r>
          </a:p>
          <a:p>
            <a:pPr marL="0" indent="0">
              <a:buNone/>
            </a:pPr>
            <a:endParaRPr lang="ru-RU" sz="20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69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DFFF7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2405" y="549428"/>
            <a:ext cx="5691995" cy="5411635"/>
          </a:xfrm>
          <a:prstGeom prst="rect">
            <a:avLst/>
          </a:prstGeom>
        </p:spPr>
      </p:pic>
      <p:pic>
        <p:nvPicPr>
          <p:cNvPr id="17" name="Объект 1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38900" y="1630342"/>
            <a:ext cx="5181600" cy="359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45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Рабочая документация </a:t>
            </a:r>
            <a:r>
              <a:rPr lang="ru-RU" dirty="0" err="1" smtClean="0"/>
              <a:t>ППк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928553" y="1645920"/>
            <a:ext cx="10008523" cy="5070764"/>
          </a:xfrm>
        </p:spPr>
        <p:txBody>
          <a:bodyPr>
            <a:normAutofit lnSpcReduction="10000"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dirty="0" smtClean="0">
                <a:solidFill>
                  <a:schemeClr val="tx1"/>
                </a:solidFill>
              </a:rPr>
              <a:t>	1. Приказ о создании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ОО с утверждением состава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(Приложение 1, п. 1).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2. Положение о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ОО </a:t>
            </a:r>
            <a:r>
              <a:rPr lang="ru-RU" i="1" dirty="0" smtClean="0">
                <a:solidFill>
                  <a:schemeClr val="tx1"/>
                </a:solidFill>
              </a:rPr>
              <a:t>(в положении закрепляется деятельность </a:t>
            </a:r>
            <a:r>
              <a:rPr lang="ru-RU" i="1" dirty="0" err="1" smtClean="0">
                <a:solidFill>
                  <a:schemeClr val="tx1"/>
                </a:solidFill>
              </a:rPr>
              <a:t>ППк</a:t>
            </a:r>
            <a:r>
              <a:rPr lang="ru-RU" i="1" dirty="0" smtClean="0">
                <a:solidFill>
                  <a:schemeClr val="tx1"/>
                </a:solidFill>
              </a:rPr>
              <a:t> с учетом специфики деятельности ОО, в </a:t>
            </a:r>
            <a:r>
              <a:rPr lang="ru-RU" i="1" dirty="0" err="1" smtClean="0">
                <a:solidFill>
                  <a:schemeClr val="tx1"/>
                </a:solidFill>
              </a:rPr>
              <a:t>т.ч</a:t>
            </a:r>
            <a:r>
              <a:rPr lang="ru-RU" i="1" dirty="0" smtClean="0">
                <a:solidFill>
                  <a:schemeClr val="tx1"/>
                </a:solidFill>
              </a:rPr>
              <a:t>. порядок хранения и срок хранения документов </a:t>
            </a:r>
            <a:r>
              <a:rPr lang="ru-RU" i="1" dirty="0" err="1" smtClean="0">
                <a:solidFill>
                  <a:schemeClr val="tx1"/>
                </a:solidFill>
              </a:rPr>
              <a:t>ППк</a:t>
            </a:r>
            <a:r>
              <a:rPr lang="ru-RU" i="1" dirty="0" smtClean="0">
                <a:solidFill>
                  <a:schemeClr val="tx1"/>
                </a:solidFill>
              </a:rPr>
              <a:t> и т.п.)</a:t>
            </a:r>
            <a:r>
              <a:rPr lang="ru-RU" dirty="0" smtClean="0">
                <a:solidFill>
                  <a:schemeClr val="tx1"/>
                </a:solidFill>
              </a:rPr>
              <a:t> (Приложение 1, п. 2).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3. График проведения плановых заседаний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на учебный год (Приложение 1, п. 3)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4. Журнал учета заседаний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и обучающихся, прошедших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(Приложение 1, п. 4)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5. Журнал регистрации коллегиальных заключений </a:t>
            </a:r>
            <a:r>
              <a:rPr lang="ru-RU" dirty="0" err="1" smtClean="0">
                <a:solidFill>
                  <a:schemeClr val="tx1"/>
                </a:solidFill>
              </a:rPr>
              <a:t>ППк</a:t>
            </a:r>
            <a:r>
              <a:rPr lang="ru-RU" dirty="0" smtClean="0">
                <a:solidFill>
                  <a:schemeClr val="tx1"/>
                </a:solidFill>
              </a:rPr>
              <a:t> (Приложение 1, п. </a:t>
            </a:r>
            <a:r>
              <a:rPr lang="ru-RU" dirty="0">
                <a:solidFill>
                  <a:schemeClr val="tx1"/>
                </a:solidFill>
              </a:rPr>
              <a:t>5).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6. Протоколы </a:t>
            </a:r>
            <a:r>
              <a:rPr lang="ru-RU" dirty="0">
                <a:solidFill>
                  <a:schemeClr val="tx1"/>
                </a:solidFill>
              </a:rPr>
              <a:t>заседаний </a:t>
            </a:r>
            <a:r>
              <a:rPr lang="ru-RU" dirty="0" err="1">
                <a:solidFill>
                  <a:schemeClr val="tx1"/>
                </a:solidFill>
              </a:rPr>
              <a:t>ППк</a:t>
            </a:r>
            <a:r>
              <a:rPr lang="ru-RU" dirty="0">
                <a:solidFill>
                  <a:schemeClr val="tx1"/>
                </a:solidFill>
              </a:rPr>
              <a:t> (Приложение 2).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7. Карта </a:t>
            </a:r>
            <a:r>
              <a:rPr lang="ru-RU" dirty="0">
                <a:solidFill>
                  <a:schemeClr val="tx1"/>
                </a:solidFill>
              </a:rPr>
              <a:t>развития обучающегося, получающего психолого-педагогическое сопровождение (Приложение 1, п. 7):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8. Коллегиальные </a:t>
            </a:r>
            <a:r>
              <a:rPr lang="ru-RU" dirty="0">
                <a:solidFill>
                  <a:schemeClr val="tx1"/>
                </a:solidFill>
              </a:rPr>
              <a:t>заключения </a:t>
            </a:r>
            <a:r>
              <a:rPr lang="ru-RU" dirty="0" err="1">
                <a:solidFill>
                  <a:schemeClr val="tx1"/>
                </a:solidFill>
              </a:rPr>
              <a:t>ППк</a:t>
            </a:r>
            <a:r>
              <a:rPr lang="ru-RU" dirty="0">
                <a:solidFill>
                  <a:schemeClr val="tx1"/>
                </a:solidFill>
              </a:rPr>
              <a:t> (Приложение 3).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9. Журнал </a:t>
            </a:r>
            <a:r>
              <a:rPr lang="ru-RU" dirty="0">
                <a:solidFill>
                  <a:schemeClr val="tx1"/>
                </a:solidFill>
              </a:rPr>
              <a:t>направлений обучающихся на ПМПК(Приложение 1, п. 8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10. Согласие </a:t>
            </a:r>
            <a:r>
              <a:rPr lang="ru-RU" dirty="0">
                <a:solidFill>
                  <a:schemeClr val="tx1"/>
                </a:solidFill>
              </a:rPr>
              <a:t>родителей (законных представителей) обучающегося на проведение психолого-педагогического обследования специалистами </a:t>
            </a:r>
            <a:r>
              <a:rPr lang="ru-RU" dirty="0" err="1">
                <a:solidFill>
                  <a:schemeClr val="tx1"/>
                </a:solidFill>
              </a:rPr>
              <a:t>ППк</a:t>
            </a:r>
            <a:r>
              <a:rPr lang="ru-RU" dirty="0">
                <a:solidFill>
                  <a:schemeClr val="tx1"/>
                </a:solidFill>
              </a:rPr>
              <a:t> (Приложение 5)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23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63040" y="274320"/>
            <a:ext cx="10552175" cy="16306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3. </a:t>
            </a:r>
            <a:r>
              <a:rPr lang="ru-RU" sz="3100" dirty="0" smtClean="0"/>
              <a:t>План </a:t>
            </a:r>
            <a:r>
              <a:rPr lang="ru-RU" sz="3100" dirty="0"/>
              <a:t>работы психолого-медико-педагогического консилиума ОО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>на 20 </a:t>
            </a:r>
            <a:r>
              <a:rPr lang="ru-RU" sz="3100" dirty="0"/>
              <a:t>___ - ___ учебный год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0872875"/>
              </p:ext>
            </p:extLst>
          </p:nvPr>
        </p:nvGraphicFramePr>
        <p:xfrm>
          <a:off x="2026125" y="2833991"/>
          <a:ext cx="9599818" cy="17682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873">
                  <a:extLst>
                    <a:ext uri="{9D8B030D-6E8A-4147-A177-3AD203B41FA5}">
                      <a16:colId xmlns:a16="http://schemas.microsoft.com/office/drawing/2014/main" val="496787121"/>
                    </a:ext>
                  </a:extLst>
                </a:gridCol>
                <a:gridCol w="2453054">
                  <a:extLst>
                    <a:ext uri="{9D8B030D-6E8A-4147-A177-3AD203B41FA5}">
                      <a16:colId xmlns:a16="http://schemas.microsoft.com/office/drawing/2014/main" val="3510653350"/>
                    </a:ext>
                  </a:extLst>
                </a:gridCol>
                <a:gridCol w="1919964">
                  <a:extLst>
                    <a:ext uri="{9D8B030D-6E8A-4147-A177-3AD203B41FA5}">
                      <a16:colId xmlns:a16="http://schemas.microsoft.com/office/drawing/2014/main" val="4159905498"/>
                    </a:ext>
                  </a:extLst>
                </a:gridCol>
                <a:gridCol w="2331285">
                  <a:extLst>
                    <a:ext uri="{9D8B030D-6E8A-4147-A177-3AD203B41FA5}">
                      <a16:colId xmlns:a16="http://schemas.microsoft.com/office/drawing/2014/main" val="2520013854"/>
                    </a:ext>
                  </a:extLst>
                </a:gridCol>
                <a:gridCol w="1508642">
                  <a:extLst>
                    <a:ext uri="{9D8B030D-6E8A-4147-A177-3AD203B41FA5}">
                      <a16:colId xmlns:a16="http://schemas.microsoft.com/office/drawing/2014/main" val="696788569"/>
                    </a:ext>
                  </a:extLst>
                </a:gridCol>
              </a:tblGrid>
              <a:tr h="1286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3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23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64513" marR="64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3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</a:t>
                      </a:r>
                      <a:r>
                        <a:rPr lang="ru-RU" sz="23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мероприятий </a:t>
                      </a:r>
                    </a:p>
                  </a:txBody>
                  <a:tcPr marL="64513" marR="64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3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Сроки </a:t>
                      </a:r>
                      <a:r>
                        <a:rPr lang="ru-RU" sz="23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проведения</a:t>
                      </a:r>
                    </a:p>
                  </a:txBody>
                  <a:tcPr marL="64513" marR="64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23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3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Ответственный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13" marR="645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781050" algn="l"/>
                          <a:tab pos="1248410" algn="l"/>
                          <a:tab pos="1283970" algn="ctr"/>
                          <a:tab pos="1644015" algn="l"/>
                        </a:tabLst>
                      </a:pPr>
                      <a:endParaRPr lang="ru-RU" sz="2300" b="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781050" algn="l"/>
                          <a:tab pos="1248410" algn="l"/>
                          <a:tab pos="1283970" algn="ctr"/>
                          <a:tab pos="1644015" algn="l"/>
                        </a:tabLst>
                      </a:pPr>
                      <a:r>
                        <a:rPr lang="ru-RU" sz="23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23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513" marR="64513" marT="0" marB="0"/>
                </a:tc>
                <a:extLst>
                  <a:ext uri="{0D108BD9-81ED-4DB2-BD59-A6C34878D82A}">
                    <a16:rowId xmlns:a16="http://schemas.microsoft.com/office/drawing/2014/main" val="3803821998"/>
                  </a:ext>
                </a:extLst>
              </a:tr>
              <a:tr h="481965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6018" marR="860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6018" marR="860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6018" marR="860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6018" marR="86018"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 marL="86018" marR="86018"/>
                </a:tc>
                <a:extLst>
                  <a:ext uri="{0D108BD9-81ED-4DB2-BD59-A6C34878D82A}">
                    <a16:rowId xmlns:a16="http://schemas.microsoft.com/office/drawing/2014/main" val="2411398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059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88398" y="508237"/>
            <a:ext cx="10552175" cy="163068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4. Журнал записи и учёта детей, направленных на  </a:t>
            </a:r>
            <a:r>
              <a:rPr lang="ru-RU" dirty="0" err="1"/>
              <a:t>ППк</a:t>
            </a:r>
            <a:r>
              <a:rPr lang="ru-RU" dirty="0"/>
              <a:t> ОО</a:t>
            </a:r>
            <a:endParaRPr lang="ru-RU" sz="31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591035"/>
              </p:ext>
            </p:extLst>
          </p:nvPr>
        </p:nvGraphicFramePr>
        <p:xfrm>
          <a:off x="1537680" y="2686489"/>
          <a:ext cx="10402893" cy="2347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493">
                  <a:extLst>
                    <a:ext uri="{9D8B030D-6E8A-4147-A177-3AD203B41FA5}">
                      <a16:colId xmlns:a16="http://schemas.microsoft.com/office/drawing/2014/main" val="3023230650"/>
                    </a:ext>
                  </a:extLst>
                </a:gridCol>
                <a:gridCol w="786809">
                  <a:extLst>
                    <a:ext uri="{9D8B030D-6E8A-4147-A177-3AD203B41FA5}">
                      <a16:colId xmlns:a16="http://schemas.microsoft.com/office/drawing/2014/main" val="2037632034"/>
                    </a:ext>
                  </a:extLst>
                </a:gridCol>
                <a:gridCol w="1637414">
                  <a:extLst>
                    <a:ext uri="{9D8B030D-6E8A-4147-A177-3AD203B41FA5}">
                      <a16:colId xmlns:a16="http://schemas.microsoft.com/office/drawing/2014/main" val="952741993"/>
                    </a:ext>
                  </a:extLst>
                </a:gridCol>
                <a:gridCol w="1254642">
                  <a:extLst>
                    <a:ext uri="{9D8B030D-6E8A-4147-A177-3AD203B41FA5}">
                      <a16:colId xmlns:a16="http://schemas.microsoft.com/office/drawing/2014/main" val="3972870416"/>
                    </a:ext>
                  </a:extLst>
                </a:gridCol>
                <a:gridCol w="1679944">
                  <a:extLst>
                    <a:ext uri="{9D8B030D-6E8A-4147-A177-3AD203B41FA5}">
                      <a16:colId xmlns:a16="http://schemas.microsoft.com/office/drawing/2014/main" val="2045943084"/>
                    </a:ext>
                  </a:extLst>
                </a:gridCol>
                <a:gridCol w="1231960">
                  <a:extLst>
                    <a:ext uri="{9D8B030D-6E8A-4147-A177-3AD203B41FA5}">
                      <a16:colId xmlns:a16="http://schemas.microsoft.com/office/drawing/2014/main" val="2516368083"/>
                    </a:ext>
                  </a:extLst>
                </a:gridCol>
                <a:gridCol w="1064673">
                  <a:extLst>
                    <a:ext uri="{9D8B030D-6E8A-4147-A177-3AD203B41FA5}">
                      <a16:colId xmlns:a16="http://schemas.microsoft.com/office/drawing/2014/main" val="2755690819"/>
                    </a:ext>
                  </a:extLst>
                </a:gridCol>
                <a:gridCol w="1247081">
                  <a:extLst>
                    <a:ext uri="{9D8B030D-6E8A-4147-A177-3AD203B41FA5}">
                      <a16:colId xmlns:a16="http://schemas.microsoft.com/office/drawing/2014/main" val="2578532029"/>
                    </a:ext>
                  </a:extLst>
                </a:gridCol>
                <a:gridCol w="1155877">
                  <a:extLst>
                    <a:ext uri="{9D8B030D-6E8A-4147-A177-3AD203B41FA5}">
                      <a16:colId xmlns:a16="http://schemas.microsoft.com/office/drawing/2014/main" val="1465203152"/>
                    </a:ext>
                  </a:extLst>
                </a:gridCol>
              </a:tblGrid>
              <a:tr h="1053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п/п</a:t>
                      </a:r>
                      <a:endParaRPr lang="ru-RU" sz="17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 консилиума (плановый/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внеплановый)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Тематика заседания 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ФИО ребенка, дата рождения, класс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Инициатор обращения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 обращения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Коллегиальное заключение </a:t>
                      </a:r>
                      <a:r>
                        <a:rPr lang="ru-RU" sz="17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ППк</a:t>
                      </a:r>
                      <a:endParaRPr lang="ru-RU" sz="17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обращения (решение </a:t>
                      </a:r>
                      <a:r>
                        <a:rPr lang="ru-RU" sz="17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ППк</a:t>
                      </a:r>
                      <a:r>
                        <a:rPr lang="ru-RU" sz="17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3998680725"/>
                  </a:ext>
                </a:extLst>
              </a:tr>
              <a:tr h="83162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85499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233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222" y="402041"/>
            <a:ext cx="8911687" cy="1280890"/>
          </a:xfrm>
        </p:spPr>
        <p:txBody>
          <a:bodyPr/>
          <a:lstStyle/>
          <a:p>
            <a:pPr algn="ctr"/>
            <a:r>
              <a:rPr lang="ru-RU" dirty="0"/>
              <a:t>5.	Журнал регистрации коллегиальных заключений </a:t>
            </a:r>
            <a:r>
              <a:rPr lang="ru-RU" dirty="0" err="1"/>
              <a:t>ППк</a:t>
            </a:r>
            <a:r>
              <a:rPr lang="ru-RU" dirty="0"/>
              <a:t>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836828"/>
              </p:ext>
            </p:extLst>
          </p:nvPr>
        </p:nvGraphicFramePr>
        <p:xfrm>
          <a:off x="498496" y="2636838"/>
          <a:ext cx="11564982" cy="2951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709">
                  <a:extLst>
                    <a:ext uri="{9D8B030D-6E8A-4147-A177-3AD203B41FA5}">
                      <a16:colId xmlns:a16="http://schemas.microsoft.com/office/drawing/2014/main" val="3764352304"/>
                    </a:ext>
                  </a:extLst>
                </a:gridCol>
                <a:gridCol w="2281805">
                  <a:extLst>
                    <a:ext uri="{9D8B030D-6E8A-4147-A177-3AD203B41FA5}">
                      <a16:colId xmlns:a16="http://schemas.microsoft.com/office/drawing/2014/main" val="2464769714"/>
                    </a:ext>
                  </a:extLst>
                </a:gridCol>
                <a:gridCol w="1713926">
                  <a:extLst>
                    <a:ext uri="{9D8B030D-6E8A-4147-A177-3AD203B41FA5}">
                      <a16:colId xmlns:a16="http://schemas.microsoft.com/office/drawing/2014/main" val="490589343"/>
                    </a:ext>
                  </a:extLst>
                </a:gridCol>
                <a:gridCol w="1955868">
                  <a:extLst>
                    <a:ext uri="{9D8B030D-6E8A-4147-A177-3AD203B41FA5}">
                      <a16:colId xmlns:a16="http://schemas.microsoft.com/office/drawing/2014/main" val="2318746171"/>
                    </a:ext>
                  </a:extLst>
                </a:gridCol>
                <a:gridCol w="1823525">
                  <a:extLst>
                    <a:ext uri="{9D8B030D-6E8A-4147-A177-3AD203B41FA5}">
                      <a16:colId xmlns:a16="http://schemas.microsoft.com/office/drawing/2014/main" val="4038999018"/>
                    </a:ext>
                  </a:extLst>
                </a:gridCol>
                <a:gridCol w="1823524">
                  <a:extLst>
                    <a:ext uri="{9D8B030D-6E8A-4147-A177-3AD203B41FA5}">
                      <a16:colId xmlns:a16="http://schemas.microsoft.com/office/drawing/2014/main" val="584655821"/>
                    </a:ext>
                  </a:extLst>
                </a:gridCol>
                <a:gridCol w="1439625">
                  <a:extLst>
                    <a:ext uri="{9D8B030D-6E8A-4147-A177-3AD203B41FA5}">
                      <a16:colId xmlns:a16="http://schemas.microsoft.com/office/drawing/2014/main" val="3478375369"/>
                    </a:ext>
                  </a:extLst>
                </a:gridCol>
              </a:tblGrid>
              <a:tr h="10278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 п/п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ФИО обучающегося, класс/группа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 рождения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Инициатор обращения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Повод обращения в </a:t>
                      </a:r>
                      <a:r>
                        <a:rPr lang="ru-RU" sz="22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ППк</a:t>
                      </a:r>
                      <a:endParaRPr lang="ru-RU" sz="2200" b="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Коллегиальное заключение </a:t>
                      </a:r>
                      <a:r>
                        <a:rPr lang="ru-RU" sz="2200" b="0" dirty="0" err="1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ППк</a:t>
                      </a: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sz="2200" b="0" i="1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№)</a:t>
                      </a:r>
                    </a:p>
                  </a:txBody>
                  <a:tcPr marL="39370" marR="39370" marT="64770" marB="647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200" b="0" dirty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обращения</a:t>
                      </a:r>
                    </a:p>
                  </a:txBody>
                  <a:tcPr marL="39370" marR="39370" marT="64770" marB="64770"/>
                </a:tc>
                <a:extLst>
                  <a:ext uri="{0D108BD9-81ED-4DB2-BD59-A6C34878D82A}">
                    <a16:rowId xmlns:a16="http://schemas.microsoft.com/office/drawing/2014/main" val="589937300"/>
                  </a:ext>
                </a:extLst>
              </a:tr>
              <a:tr h="102781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5603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540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56720" y="91095"/>
            <a:ext cx="8911687" cy="1280890"/>
          </a:xfrm>
        </p:spPr>
        <p:txBody>
          <a:bodyPr/>
          <a:lstStyle/>
          <a:p>
            <a:pPr algn="ctr"/>
            <a:r>
              <a:rPr lang="ru-RU" dirty="0"/>
              <a:t>6.	Протоколы заседаний </a:t>
            </a:r>
            <a:r>
              <a:rPr lang="ru-RU" dirty="0" err="1"/>
              <a:t>ППк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6207" y="871871"/>
            <a:ext cx="6845086" cy="598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38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7657" y="148856"/>
            <a:ext cx="9526956" cy="16072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7. Карта </a:t>
            </a:r>
            <a:r>
              <a:rPr lang="ru-RU" dirty="0"/>
              <a:t>развития обучающегося, получающего психолого-педагогическое сопровождение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7657" y="1905000"/>
            <a:ext cx="10214343" cy="370899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результаты </a:t>
            </a:r>
            <a:r>
              <a:rPr lang="ru-RU" sz="2000" dirty="0">
                <a:solidFill>
                  <a:schemeClr val="tx1"/>
                </a:solidFill>
              </a:rPr>
              <a:t>комплексного обследования</a:t>
            </a:r>
            <a:r>
              <a:rPr lang="ru-RU" sz="2000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характеристика или педагогическое представление на обучающегося</a:t>
            </a:r>
            <a:r>
              <a:rPr lang="ru-RU" sz="2000" dirty="0" smtClean="0">
                <a:solidFill>
                  <a:schemeClr val="tx1"/>
                </a:solidFill>
              </a:rPr>
              <a:t>,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коллегиальное заключение консилиума,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копии </a:t>
            </a:r>
            <a:r>
              <a:rPr lang="ru-RU" sz="2000" dirty="0">
                <a:solidFill>
                  <a:schemeClr val="tx1"/>
                </a:solidFill>
              </a:rPr>
              <a:t>направлений на ПМПК,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согласие </a:t>
            </a:r>
            <a:r>
              <a:rPr lang="ru-RU" sz="2000" dirty="0">
                <a:solidFill>
                  <a:schemeClr val="tx1"/>
                </a:solidFill>
              </a:rPr>
              <a:t>родителей (законных представителей) на обследование и психолого-педагогическое сопровождение ребенка,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dirty="0">
                <a:solidFill>
                  <a:schemeClr val="tx1"/>
                </a:solidFill>
              </a:rPr>
              <a:t>данные об обучении ребенка в классе/группе,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данные </a:t>
            </a:r>
            <a:r>
              <a:rPr lang="ru-RU" sz="2000" dirty="0">
                <a:solidFill>
                  <a:schemeClr val="tx1"/>
                </a:solidFill>
              </a:rPr>
              <a:t>по коррекционной-развивающей работе, проводимой специалистами психолого-педагогического сопровождения.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11935" y="5862186"/>
            <a:ext cx="10058399" cy="78680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  <a:r>
              <a:rPr lang="ru-RU" b="1" dirty="0" smtClean="0">
                <a:solidFill>
                  <a:schemeClr val="tx1"/>
                </a:solidFill>
              </a:rPr>
              <a:t>Карта </a:t>
            </a:r>
            <a:r>
              <a:rPr lang="ru-RU" b="1" dirty="0">
                <a:solidFill>
                  <a:schemeClr val="tx1"/>
                </a:solidFill>
              </a:rPr>
              <a:t>развития хранится у председателя консилиума и выдается руководящим работникам ОО, педагогам и специалистам, работающим </a:t>
            </a:r>
            <a:r>
              <a:rPr lang="ru-RU" b="1" dirty="0" smtClean="0">
                <a:solidFill>
                  <a:schemeClr val="tx1"/>
                </a:solidFill>
              </a:rPr>
              <a:t>с обучающимся</a:t>
            </a:r>
            <a:endParaRPr lang="ru-RU" b="1" dirty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888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44070" y="54831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8. Коллегиальные </a:t>
            </a:r>
            <a:r>
              <a:rPr lang="ru-RU" dirty="0"/>
              <a:t>заключения </a:t>
            </a:r>
            <a:r>
              <a:rPr lang="ru-RU" dirty="0" err="1"/>
              <a:t>ППк</a:t>
            </a:r>
            <a:r>
              <a:rPr lang="ru-RU" dirty="0"/>
              <a:t>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20856" y="747917"/>
            <a:ext cx="4598266" cy="608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80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8949" y="248195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9. Журнал </a:t>
            </a:r>
            <a:r>
              <a:rPr lang="ru-RU" dirty="0"/>
              <a:t>регистрации детей, направленных на ПМПК</a:t>
            </a:r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560157"/>
              </p:ext>
            </p:extLst>
          </p:nvPr>
        </p:nvGraphicFramePr>
        <p:xfrm>
          <a:off x="169818" y="2012410"/>
          <a:ext cx="12022182" cy="41491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244">
                  <a:extLst>
                    <a:ext uri="{9D8B030D-6E8A-4147-A177-3AD203B41FA5}">
                      <a16:colId xmlns:a16="http://schemas.microsoft.com/office/drawing/2014/main" val="2509653076"/>
                    </a:ext>
                  </a:extLst>
                </a:gridCol>
                <a:gridCol w="772855">
                  <a:extLst>
                    <a:ext uri="{9D8B030D-6E8A-4147-A177-3AD203B41FA5}">
                      <a16:colId xmlns:a16="http://schemas.microsoft.com/office/drawing/2014/main" val="2343320738"/>
                    </a:ext>
                  </a:extLst>
                </a:gridCol>
                <a:gridCol w="971314">
                  <a:extLst>
                    <a:ext uri="{9D8B030D-6E8A-4147-A177-3AD203B41FA5}">
                      <a16:colId xmlns:a16="http://schemas.microsoft.com/office/drawing/2014/main" val="2163881423"/>
                    </a:ext>
                  </a:extLst>
                </a:gridCol>
                <a:gridCol w="1389230">
                  <a:extLst>
                    <a:ext uri="{9D8B030D-6E8A-4147-A177-3AD203B41FA5}">
                      <a16:colId xmlns:a16="http://schemas.microsoft.com/office/drawing/2014/main" val="653360391"/>
                    </a:ext>
                  </a:extLst>
                </a:gridCol>
                <a:gridCol w="2534202">
                  <a:extLst>
                    <a:ext uri="{9D8B030D-6E8A-4147-A177-3AD203B41FA5}">
                      <a16:colId xmlns:a16="http://schemas.microsoft.com/office/drawing/2014/main" val="654215619"/>
                    </a:ext>
                  </a:extLst>
                </a:gridCol>
                <a:gridCol w="1602958">
                  <a:extLst>
                    <a:ext uri="{9D8B030D-6E8A-4147-A177-3AD203B41FA5}">
                      <a16:colId xmlns:a16="http://schemas.microsoft.com/office/drawing/2014/main" val="798067429"/>
                    </a:ext>
                  </a:extLst>
                </a:gridCol>
                <a:gridCol w="1645893">
                  <a:extLst>
                    <a:ext uri="{9D8B030D-6E8A-4147-A177-3AD203B41FA5}">
                      <a16:colId xmlns:a16="http://schemas.microsoft.com/office/drawing/2014/main" val="3933255414"/>
                    </a:ext>
                  </a:extLst>
                </a:gridCol>
                <a:gridCol w="1417406">
                  <a:extLst>
                    <a:ext uri="{9D8B030D-6E8A-4147-A177-3AD203B41FA5}">
                      <a16:colId xmlns:a16="http://schemas.microsoft.com/office/drawing/2014/main" val="2652661088"/>
                    </a:ext>
                  </a:extLst>
                </a:gridCol>
                <a:gridCol w="1402080">
                  <a:extLst>
                    <a:ext uri="{9D8B030D-6E8A-4147-A177-3AD203B41FA5}">
                      <a16:colId xmlns:a16="http://schemas.microsoft.com/office/drawing/2014/main" val="2880404367"/>
                    </a:ext>
                  </a:extLst>
                </a:gridCol>
              </a:tblGrid>
              <a:tr h="4106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№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п/п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Ф.И.О. ребёнка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Возраст /дата рождения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Коллегиальное заключение ППк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Отметка о получении направления родителями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Дата записи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ребёнка на ПМПК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Дата обследования в ПМПК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Коллегиальное заключение ПМПК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Рекомендации ПМПК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3552253"/>
                  </a:ext>
                </a:extLst>
              </a:tr>
              <a:tr h="12128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9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89407284"/>
                  </a:ext>
                </a:extLst>
              </a:tr>
              <a:tr h="32686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Отметка о получении направления родителями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Получено: далее перечень документов, переданных родителям (законным представителям)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Я, ФИО родителя (законного представителя) пакет документов получил(а).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"__" ____________ 20__ г.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Подпись: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Расшифровка: _________________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53737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87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24891" y="229255"/>
            <a:ext cx="10266218" cy="1280890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11.	Согласие родителей (законных представителей) обучающегося на проведение психолого-педагогического обследования специалистами </a:t>
            </a:r>
            <a:r>
              <a:rPr lang="ru-RU" sz="2800" dirty="0" err="1"/>
              <a:t>ППк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08676" y="1787237"/>
            <a:ext cx="7943736" cy="492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7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Рекомендуем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10.	Договор о взаимодействии территориальной психолого-медико-педагогической комиссии (ТПМПК)  психолого-педагогического консилиума (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r>
              <a:rPr lang="ru-RU" sz="2400" dirty="0">
                <a:solidFill>
                  <a:schemeClr val="tx1"/>
                </a:solidFill>
              </a:rPr>
              <a:t>) ОО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2400" dirty="0">
                <a:solidFill>
                  <a:schemeClr val="tx1"/>
                </a:solidFill>
              </a:rPr>
              <a:t>12.	Отчёт о работе 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r>
              <a:rPr lang="ru-RU" sz="2400" dirty="0">
                <a:solidFill>
                  <a:schemeClr val="tx1"/>
                </a:solidFill>
              </a:rPr>
              <a:t> ОО за учебный год с аналитической справкой по основным направлениям деятельности 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r>
              <a:rPr lang="ru-RU" sz="2400" dirty="0">
                <a:solidFill>
                  <a:schemeClr val="tx1"/>
                </a:solidFill>
              </a:rPr>
              <a:t> и мероприятиям плана работы </a:t>
            </a:r>
            <a:r>
              <a:rPr lang="ru-RU" sz="2400" dirty="0" err="1">
                <a:solidFill>
                  <a:schemeClr val="tx1"/>
                </a:solidFill>
              </a:rPr>
              <a:t>ППк</a:t>
            </a:r>
            <a:r>
              <a:rPr lang="ru-RU" sz="2400" dirty="0">
                <a:solidFill>
                  <a:schemeClr val="tx1"/>
                </a:solidFill>
              </a:rPr>
              <a:t> на </a:t>
            </a:r>
            <a:r>
              <a:rPr lang="ru-RU" sz="2400" dirty="0" smtClean="0">
                <a:solidFill>
                  <a:schemeClr val="tx1"/>
                </a:solidFill>
              </a:rPr>
              <a:t>учебный год.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34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FF"/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9875" y="624110"/>
            <a:ext cx="9244738" cy="1280890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ea typeface="Times New Roman"/>
              </a:rPr>
              <a:t>Источники </a:t>
            </a:r>
            <a:r>
              <a:rPr lang="ru-RU" sz="3200" dirty="0" smtClean="0">
                <a:solidFill>
                  <a:schemeClr val="tx1"/>
                </a:solidFill>
                <a:ea typeface="Times New Roman"/>
              </a:rPr>
              <a:t>создания </a:t>
            </a:r>
            <a:br>
              <a:rPr lang="ru-RU" sz="3200" dirty="0" smtClean="0">
                <a:solidFill>
                  <a:schemeClr val="tx1"/>
                </a:solidFill>
                <a:ea typeface="Times New Roman"/>
              </a:rPr>
            </a:br>
            <a:r>
              <a:rPr lang="ru-RU" sz="3200" dirty="0" smtClean="0">
                <a:solidFill>
                  <a:schemeClr val="tx1"/>
                </a:solidFill>
                <a:ea typeface="Times New Roman"/>
              </a:rPr>
              <a:t>отечественной </a:t>
            </a:r>
            <a:r>
              <a:rPr lang="ru-RU" sz="3200" dirty="0">
                <a:solidFill>
                  <a:schemeClr val="tx1"/>
                </a:solidFill>
                <a:ea typeface="Times New Roman"/>
              </a:rPr>
              <a:t>системы сопровождения </a:t>
            </a:r>
            <a:r>
              <a:rPr lang="ru-RU" sz="3200" dirty="0">
                <a:solidFill>
                  <a:schemeClr val="bg1"/>
                </a:solidFill>
                <a:latin typeface="Times New Roman"/>
                <a:ea typeface="Times New Roman"/>
              </a:rPr>
              <a:t>(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</a:rPr>
              <a:t>Е.И Казакова) 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199" y="2006600"/>
            <a:ext cx="9318171" cy="4590752"/>
          </a:xfrm>
        </p:spPr>
        <p:txBody>
          <a:bodyPr>
            <a:noAutofit/>
          </a:bodyPr>
          <a:lstStyle/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опыт комплексной помощи и поддержки детей в системе специального образования;</a:t>
            </a:r>
            <a:endParaRPr lang="ru-RU" sz="1800" dirty="0">
              <a:ea typeface="Calibri"/>
              <a:cs typeface="Times New Roman"/>
            </a:endParaRP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многолетняя работа психолого-медико-педагогических консультаций и комиссий для детей с проблемами в развитии;</a:t>
            </a:r>
            <a:endParaRPr lang="ru-RU" sz="1800" dirty="0">
              <a:ea typeface="Calibri"/>
              <a:cs typeface="Times New Roman"/>
            </a:endParaRP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опытно-экспериментальная и инновационная работа различных групп педагогов, психологов, социальных педагогов, специальных педагогов и психологов;</a:t>
            </a:r>
            <a:endParaRPr lang="ru-RU" sz="1800" dirty="0">
              <a:ea typeface="Calibri"/>
              <a:cs typeface="Times New Roman"/>
            </a:endParaRP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разработки координационных, научно-методических и экспертных советов, обеспечивающих развитие образовательных учреждений;</a:t>
            </a:r>
            <a:endParaRPr lang="ru-RU" sz="1800" dirty="0">
              <a:ea typeface="Calibri"/>
              <a:cs typeface="Times New Roman"/>
            </a:endParaRP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исследования различных крупных вузовских научных центров;</a:t>
            </a:r>
            <a:endParaRPr lang="ru-RU" sz="1800" dirty="0">
              <a:ea typeface="Calibri"/>
              <a:cs typeface="Times New Roman"/>
            </a:endParaRP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реализация в стране международных программ по созданию системы сопровождения развития учащихся;</a:t>
            </a:r>
          </a:p>
          <a:p>
            <a:pPr marL="0" indent="457200" algn="just">
              <a:spcBef>
                <a:spcPts val="0"/>
              </a:spcBef>
              <a:spcAft>
                <a:spcPts val="300"/>
              </a:spcAft>
            </a:pPr>
            <a:r>
              <a:rPr lang="ru-RU" sz="1800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sz="1800" dirty="0">
                <a:solidFill>
                  <a:srgbClr val="000000"/>
                </a:solidFill>
                <a:ea typeface="Times New Roman"/>
              </a:rPr>
              <a:t>опытно-экспериментальная и инновационная работа различных групп педагогов, психологов, социальных педагогов, специальных педагогов и психологов.</a:t>
            </a:r>
            <a:endParaRPr lang="ru-RU" sz="1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165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Сопровождение </a:t>
            </a:r>
            <a:br>
              <a:rPr lang="ru-RU" dirty="0"/>
            </a:br>
            <a:r>
              <a:rPr lang="ru-RU" dirty="0"/>
              <a:t>(М.Р. </a:t>
            </a:r>
            <a:r>
              <a:rPr lang="ru-RU" dirty="0" err="1"/>
              <a:t>Битянова</a:t>
            </a:r>
            <a:r>
              <a:rPr lang="ru-RU" dirty="0"/>
              <a:t>, 1997)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06877" y="2636838"/>
            <a:ext cx="7596289" cy="32743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«система профессиональной деятельности &lt;…&gt;, направленной на создание социально-психологических условий для успешного обучения и психологического развития ребенка в ситуации школьного взаимодействия»</a:t>
            </a:r>
          </a:p>
        </p:txBody>
      </p:sp>
    </p:spTree>
    <p:extLst>
      <p:ext uri="{BB962C8B-B14F-4D97-AF65-F5344CB8AC3E}">
        <p14:creationId xmlns:p14="http://schemas.microsoft.com/office/powerpoint/2010/main" val="943853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536" y="415104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cs typeface="Times New Roman" pitchFamily="18" charset="0"/>
              </a:rPr>
              <a:t>Компоненты сопровождения </a:t>
            </a:r>
            <a:br>
              <a:rPr lang="ru-RU" dirty="0" smtClean="0">
                <a:cs typeface="Times New Roman" pitchFamily="18" charset="0"/>
              </a:rPr>
            </a:br>
            <a:r>
              <a:rPr lang="ru-RU" dirty="0" smtClean="0">
                <a:cs typeface="Times New Roman" pitchFamily="18" charset="0"/>
              </a:rPr>
              <a:t>(М.Р. </a:t>
            </a:r>
            <a:r>
              <a:rPr lang="ru-RU" dirty="0" err="1" smtClean="0">
                <a:cs typeface="Times New Roman" pitchFamily="18" charset="0"/>
              </a:rPr>
              <a:t>Битянова</a:t>
            </a:r>
            <a:r>
              <a:rPr lang="ru-RU" dirty="0" smtClean="0">
                <a:cs typeface="Times New Roman" pitchFamily="18" charset="0"/>
              </a:rPr>
              <a:t>)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07623" y="2100687"/>
            <a:ext cx="8948057" cy="4287050"/>
          </a:xfrm>
        </p:spPr>
        <p:txBody>
          <a:bodyPr>
            <a:normAutofit/>
          </a:bodyPr>
          <a:lstStyle/>
          <a:p>
            <a:pPr marL="0" indent="457200" algn="just">
              <a:lnSpc>
                <a:spcPct val="13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1) систематическое отслеживание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психолого-педагогического статуса ребенка, динамики его психического развития в процессе обучения;</a:t>
            </a:r>
            <a:endParaRPr lang="ru-RU" sz="2000" dirty="0">
              <a:latin typeface="+mj-lt"/>
              <a:ea typeface="Calibri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2)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создание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социально-психологических условий для развития личности каждого ребенка, успешности его обучения (базовый образовательный компонент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);</a:t>
            </a:r>
            <a:endParaRPr lang="ru-RU" sz="2000" dirty="0">
              <a:latin typeface="+mj-lt"/>
              <a:ea typeface="Calibri"/>
              <a:cs typeface="Times New Roman" pitchFamily="18" charset="0"/>
            </a:endParaRPr>
          </a:p>
          <a:p>
            <a:pPr marL="0" indent="457200" algn="just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None/>
            </a:pP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3) 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создание </a:t>
            </a:r>
            <a:r>
              <a:rPr lang="ru-RU" sz="20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специальных социально-психологических условий для сопровождения и помощи в обучении и развитии детям с особыми образовательными потребностями (в рамках специального образовательного компонента</a:t>
            </a:r>
            <a:r>
              <a:rPr lang="ru-RU" sz="20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).</a:t>
            </a:r>
            <a:endParaRPr lang="ru-RU" sz="2000" dirty="0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56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Определение понятия сопровождение с позиции методологических </a:t>
            </a:r>
            <a:r>
              <a:rPr lang="ru-RU" dirty="0" smtClean="0"/>
              <a:t>подходов (М.М. Семаго, 2003)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2679" y="2861187"/>
            <a:ext cx="8915400" cy="278456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Сопровождение </a:t>
            </a:r>
            <a:r>
              <a:rPr lang="ru-RU" sz="2400" dirty="0">
                <a:solidFill>
                  <a:schemeClr val="tx1"/>
                </a:solidFill>
              </a:rPr>
              <a:t>- поддержание функционирования ребенка в условиях оптимальной для успешного раскрытия своего личностного потенциала и успешности амплификации </a:t>
            </a:r>
            <a:r>
              <a:rPr lang="ru-RU" sz="2400" dirty="0" smtClean="0">
                <a:solidFill>
                  <a:schemeClr val="tx1"/>
                </a:solidFill>
              </a:rPr>
              <a:t>образовательных </a:t>
            </a:r>
            <a:r>
              <a:rPr lang="ru-RU" sz="2400" dirty="0">
                <a:solidFill>
                  <a:schemeClr val="tx1"/>
                </a:solidFill>
              </a:rPr>
              <a:t>воздействий за счет недопустимости его </a:t>
            </a:r>
            <a:r>
              <a:rPr lang="ru-RU" sz="2400" dirty="0" err="1" smtClean="0">
                <a:solidFill>
                  <a:schemeClr val="tx1"/>
                </a:solidFill>
              </a:rPr>
              <a:t>дизадаптации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57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dirty="0">
                <a:cs typeface="Times New Roman" pitchFamily="18" charset="0"/>
              </a:rPr>
              <a:t>Сопровождение - это:</a:t>
            </a:r>
            <a:br>
              <a:rPr lang="ru-RU" dirty="0"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61010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метод, обеспечивающий создание условий дли принятия субъектом развития оптимальных решений в различных ситуациях жизненного выбора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;</a:t>
            </a:r>
          </a:p>
          <a:p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процесс, совокупность последовательных действий, позволяющих субъекту определиться с принятием решения и нести ответственность за реализацию 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решения;</a:t>
            </a:r>
          </a:p>
          <a:p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служба -</a:t>
            </a:r>
            <a:r>
              <a:rPr lang="ru-RU" sz="2400" dirty="0" smtClean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 pitchFamily="18" charset="0"/>
              </a:rPr>
              <a:t>объединение специалистов разного профиля, осуществляющих процесс сопровождения.</a:t>
            </a:r>
            <a:endParaRPr lang="ru-RU" sz="2400" dirty="0">
              <a:latin typeface="+mj-lt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0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cs typeface="Times New Roman" panose="02020603050405020304" pitchFamily="18" charset="0"/>
              </a:rPr>
              <a:t>Психолого-педагогическое </a:t>
            </a:r>
            <a:br>
              <a:rPr lang="ru-RU" dirty="0" smtClean="0">
                <a:cs typeface="Times New Roman" panose="02020603050405020304" pitchFamily="18" charset="0"/>
              </a:rPr>
            </a:br>
            <a:r>
              <a:rPr lang="ru-RU" dirty="0" smtClean="0">
                <a:cs typeface="Times New Roman" panose="02020603050405020304" pitchFamily="18" charset="0"/>
              </a:rPr>
              <a:t>сопровождение – это </a:t>
            </a:r>
            <a:endParaRPr lang="ru-RU" dirty="0">
              <a:cs typeface="Times New Roman" panose="02020603050405020304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ru-RU" dirty="0"/>
          </a:p>
          <a:p>
            <a:pPr marL="274320" lvl="0" indent="-274320" algn="just" defTabSz="914400">
              <a:lnSpc>
                <a:spcPct val="120000"/>
              </a:lnSpc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400" dirty="0">
                <a:solidFill>
                  <a:prstClr val="black"/>
                </a:solidFill>
                <a:latin typeface="+mj-lt"/>
                <a:ea typeface="Calibri"/>
              </a:rPr>
              <a:t>система, построенная на принципах комплексности, мульти- и </a:t>
            </a:r>
            <a:r>
              <a:rPr lang="ru-RU" sz="2400" dirty="0" err="1">
                <a:solidFill>
                  <a:prstClr val="black"/>
                </a:solidFill>
                <a:latin typeface="+mj-lt"/>
                <a:ea typeface="Calibri"/>
              </a:rPr>
              <a:t>междисциплинарности</a:t>
            </a:r>
            <a:r>
              <a:rPr lang="ru-RU" sz="2400" dirty="0">
                <a:solidFill>
                  <a:prstClr val="black"/>
                </a:solidFill>
                <a:latin typeface="+mj-lt"/>
                <a:ea typeface="Calibri"/>
              </a:rPr>
              <a:t>, межотраслевого взаимодействия, направленная на создание психолого-педагогических и социальных условий помощи в обучении и развитии детей, их адаптации, предусматривающая реализацию диагностической, консультативной, коррекционно-развивающей, экспертной  и социально-диспетчерской деятельности</a:t>
            </a:r>
            <a:r>
              <a:rPr lang="ru-RU" sz="2400" dirty="0" smtClean="0">
                <a:solidFill>
                  <a:prstClr val="black"/>
                </a:solidFill>
                <a:latin typeface="+mj-lt"/>
                <a:ea typeface="Calibri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893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1298</TotalTime>
  <Words>1886</Words>
  <Application>Microsoft Office PowerPoint</Application>
  <PresentationFormat>Широкоэкранный</PresentationFormat>
  <Paragraphs>287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7" baseType="lpstr">
      <vt:lpstr>Arial</vt:lpstr>
      <vt:lpstr>Calibri</vt:lpstr>
      <vt:lpstr>Century Gothic</vt:lpstr>
      <vt:lpstr>Symbol</vt:lpstr>
      <vt:lpstr>Times New Roman</vt:lpstr>
      <vt:lpstr>Wingdings</vt:lpstr>
      <vt:lpstr>Wingdings 3</vt:lpstr>
      <vt:lpstr>Легкий дым</vt:lpstr>
      <vt:lpstr>Организация и содержание деятельности психолого-педагогического консилиума (ППк) образовательной организации</vt:lpstr>
      <vt:lpstr>ЭВОЛЮЦИЯ СИСТЕМЫ СПЕЦИАЛЬНОГО ОБРАЗОВАНИЯ</vt:lpstr>
      <vt:lpstr>Презентация PowerPoint</vt:lpstr>
      <vt:lpstr>Источники создания  отечественной системы сопровождения (Е.И Казакова) </vt:lpstr>
      <vt:lpstr>Сопровождение  (М.Р. Битянова, 1997)</vt:lpstr>
      <vt:lpstr>Компоненты сопровождения  (М.Р. Битянова)</vt:lpstr>
      <vt:lpstr>Определение понятия сопровождение с позиции методологических подходов (М.М. Семаго, 2003)</vt:lpstr>
      <vt:lpstr>Сопровождение - это:  </vt:lpstr>
      <vt:lpstr>Психолого-педагогическое  сопровождение – это </vt:lpstr>
      <vt:lpstr>Формы и содержание деятельности специалистов сопровождения</vt:lpstr>
      <vt:lpstr>Принципы сопровождения ребенка</vt:lpstr>
      <vt:lpstr>Сопровождение ребенка в образовательной среде</vt:lpstr>
      <vt:lpstr>Категории детей, нуждающихся в психолого-педагогическом (ПМП) сопровождении</vt:lpstr>
      <vt:lpstr>Презентация PowerPoint</vt:lpstr>
      <vt:lpstr>Презентация PowerPoint</vt:lpstr>
      <vt:lpstr>Презентация PowerPoint</vt:lpstr>
      <vt:lpstr>Нормативные-правовые документы, регламентирующие деятельность ППк ОО </vt:lpstr>
      <vt:lpstr>Нормативные-правовые документы, регламентирующие деятельность ППк ОО </vt:lpstr>
      <vt:lpstr>Ключевые положения деятельности ППк</vt:lpstr>
      <vt:lpstr>Задачи ППк:</vt:lpstr>
      <vt:lpstr>Создание психолого-педагогического консилиума</vt:lpstr>
      <vt:lpstr>ВАЖНО! </vt:lpstr>
      <vt:lpstr>Презентация PowerPoint</vt:lpstr>
      <vt:lpstr>Заседания ППк  (проводятся под руководством Председателя ППк)  </vt:lpstr>
      <vt:lpstr>Расширение полномочий ППк</vt:lpstr>
      <vt:lpstr>Проведение обследования ППк</vt:lpstr>
      <vt:lpstr>Рекомендации ППк по организации ППС обучающихся</vt:lpstr>
      <vt:lpstr>Рекомендации ППк по организации ППС обучающихся на основе медицинского заключения могут включать:</vt:lpstr>
      <vt:lpstr>Рекомендации ППк по организации ППС обучающегося, испытывающего трудности в освоении ООП, развитии и социальной адаптации:</vt:lpstr>
      <vt:lpstr>Рабочая документация ППк</vt:lpstr>
      <vt:lpstr>3. План работы психолого-медико-педагогического консилиума ОО  на 20 ___ - ___ учебный год</vt:lpstr>
      <vt:lpstr>4. Журнал записи и учёта детей, направленных на  ППк ОО</vt:lpstr>
      <vt:lpstr>5. Журнал регистрации коллегиальных заключений ППк </vt:lpstr>
      <vt:lpstr>6. Протоколы заседаний ППк</vt:lpstr>
      <vt:lpstr>7. Карта развития обучающегося, получающего психолого-педагогическое сопровождение </vt:lpstr>
      <vt:lpstr>8. Коллегиальные заключения ППк </vt:lpstr>
      <vt:lpstr>9. Журнал регистрации детей, направленных на ПМПК</vt:lpstr>
      <vt:lpstr>11. Согласие родителей (законных представителей) обучающегося на проведение психолого-педагогического обследования специалистами ППк</vt:lpstr>
      <vt:lpstr>Рекомендуем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 содержание деятельности психолого-педагогического консилиума (ППк) образовательной организации</dc:title>
  <dc:creator>Елена Теплякова</dc:creator>
  <cp:lastModifiedBy>Елена Теплякова</cp:lastModifiedBy>
  <cp:revision>85</cp:revision>
  <dcterms:created xsi:type="dcterms:W3CDTF">2020-02-05T04:46:54Z</dcterms:created>
  <dcterms:modified xsi:type="dcterms:W3CDTF">2020-02-17T05:13:52Z</dcterms:modified>
</cp:coreProperties>
</file>